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Lst>
  <p:sldSz cx="97536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Tahoma" charset="1" panose="020B0604030504040204"/>
      <p:regular r:id="rId14"/>
    </p:embeddedFont>
    <p:embeddedFont>
      <p:font typeface="Tahoma Bold" charset="1" panose="020B0804030504040204"/>
      <p:regular r:id="rId15"/>
    </p:embeddedFont>
    <p:embeddedFont>
      <p:font typeface="Arial" charset="1" panose="020B0502020202020204"/>
      <p:regular r:id="rId16"/>
    </p:embeddedFont>
    <p:embeddedFont>
      <p:font typeface="Arial Bold" charset="1" panose="020B0802020202020204"/>
      <p:regular r:id="rId17"/>
    </p:embeddedFont>
    <p:embeddedFont>
      <p:font typeface="Arial Italics" charset="1" panose="020B0502020202090204"/>
      <p:regular r:id="rId18"/>
    </p:embeddedFont>
    <p:embeddedFont>
      <p:font typeface="Arial Bold Italics" charset="1" panose="020B080202020209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1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1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1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png" Type="http://schemas.openxmlformats.org/officeDocument/2006/relationships/image"/><Relationship Id="rId4" Target="../media/image3.jpeg" Type="http://schemas.openxmlformats.org/officeDocument/2006/relationships/image"/><Relationship Id="rId5" Target="../media/image1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png" Type="http://schemas.openxmlformats.org/officeDocument/2006/relationships/image"/><Relationship Id="rId4" Target="../media/image3.jpeg" Type="http://schemas.openxmlformats.org/officeDocument/2006/relationships/image"/><Relationship Id="rId5" Target="../media/image1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6.png" Type="http://schemas.openxmlformats.org/officeDocument/2006/relationships/image"/><Relationship Id="rId6"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 Id="rId4" Target="../media/image2.jpeg" Type="http://schemas.openxmlformats.org/officeDocument/2006/relationships/image"/><Relationship Id="rId5"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59" r="0" b="259"/>
          <a:stretch>
            <a:fillRect/>
          </a:stretch>
        </p:blipFill>
        <p:spPr>
          <a:xfrm flipH="false" flipV="false" rot="0">
            <a:off x="82038" y="70130"/>
            <a:ext cx="1295399" cy="657224"/>
          </a:xfrm>
          <a:prstGeom prst="rect">
            <a:avLst/>
          </a:prstGeom>
        </p:spPr>
      </p:pic>
      <p:pic>
        <p:nvPicPr>
          <p:cNvPr name="Picture 3" id="3"/>
          <p:cNvPicPr>
            <a:picLocks noChangeAspect="true"/>
          </p:cNvPicPr>
          <p:nvPr/>
        </p:nvPicPr>
        <p:blipFill>
          <a:blip r:embed="rId3"/>
          <a:srcRect l="0" t="292" r="0" b="292"/>
          <a:stretch>
            <a:fillRect/>
          </a:stretch>
        </p:blipFill>
        <p:spPr>
          <a:xfrm flipH="false" flipV="false" rot="0">
            <a:off x="4587552" y="0"/>
            <a:ext cx="819149" cy="729748"/>
          </a:xfrm>
          <a:prstGeom prst="rect">
            <a:avLst/>
          </a:prstGeom>
        </p:spPr>
      </p:pic>
      <p:pic>
        <p:nvPicPr>
          <p:cNvPr name="Picture 4" id="4"/>
          <p:cNvPicPr>
            <a:picLocks noChangeAspect="true"/>
          </p:cNvPicPr>
          <p:nvPr/>
        </p:nvPicPr>
        <p:blipFill>
          <a:blip r:embed="rId4"/>
          <a:srcRect l="39" t="0" r="39" b="0"/>
          <a:stretch>
            <a:fillRect/>
          </a:stretch>
        </p:blipFill>
        <p:spPr>
          <a:xfrm flipH="false" flipV="false" rot="0">
            <a:off x="8126007" y="76686"/>
            <a:ext cx="1532921" cy="485156"/>
          </a:xfrm>
          <a:prstGeom prst="rect">
            <a:avLst/>
          </a:prstGeom>
        </p:spPr>
      </p:pic>
      <p:grpSp>
        <p:nvGrpSpPr>
          <p:cNvPr name="Group 5" id="5"/>
          <p:cNvGrpSpPr/>
          <p:nvPr/>
        </p:nvGrpSpPr>
        <p:grpSpPr>
          <a:xfrm rot="0">
            <a:off x="0" y="6909664"/>
            <a:ext cx="9753600" cy="295275"/>
            <a:chOff x="0" y="0"/>
            <a:chExt cx="13004800" cy="393700"/>
          </a:xfrm>
        </p:grpSpPr>
        <p:sp>
          <p:nvSpPr>
            <p:cNvPr name="Freeform 6" id="6"/>
            <p:cNvSpPr/>
            <p:nvPr/>
          </p:nvSpPr>
          <p:spPr>
            <a:xfrm>
              <a:off x="0" y="0"/>
              <a:ext cx="13004800" cy="393700"/>
            </a:xfrm>
            <a:custGeom>
              <a:avLst/>
              <a:gdLst/>
              <a:ahLst/>
              <a:cxnLst/>
              <a:rect r="r" b="b" t="t" l="l"/>
              <a:pathLst>
                <a:path h="393700" w="13004800">
                  <a:moveTo>
                    <a:pt x="0" y="393700"/>
                  </a:moveTo>
                  <a:lnTo>
                    <a:pt x="0" y="0"/>
                  </a:lnTo>
                  <a:lnTo>
                    <a:pt x="13004800" y="0"/>
                  </a:lnTo>
                  <a:lnTo>
                    <a:pt x="13004800" y="393700"/>
                  </a:lnTo>
                  <a:lnTo>
                    <a:pt x="0" y="393700"/>
                  </a:lnTo>
                  <a:close/>
                </a:path>
              </a:pathLst>
            </a:custGeom>
            <a:solidFill>
              <a:srgbClr val="FFC609"/>
            </a:solidFill>
          </p:spPr>
        </p:sp>
      </p:grpSp>
      <p:pic>
        <p:nvPicPr>
          <p:cNvPr name="Picture 7" id="7"/>
          <p:cNvPicPr>
            <a:picLocks noChangeAspect="true"/>
          </p:cNvPicPr>
          <p:nvPr/>
        </p:nvPicPr>
        <p:blipFill>
          <a:blip r:embed="rId2"/>
          <a:srcRect l="0" t="259" r="0" b="259"/>
          <a:stretch>
            <a:fillRect/>
          </a:stretch>
        </p:blipFill>
        <p:spPr>
          <a:xfrm flipH="false" flipV="false" rot="0">
            <a:off x="82038" y="70131"/>
            <a:ext cx="1295399" cy="657224"/>
          </a:xfrm>
          <a:prstGeom prst="rect">
            <a:avLst/>
          </a:prstGeom>
        </p:spPr>
      </p:pic>
      <p:pic>
        <p:nvPicPr>
          <p:cNvPr name="Picture 8" id="8"/>
          <p:cNvPicPr>
            <a:picLocks noChangeAspect="true"/>
          </p:cNvPicPr>
          <p:nvPr/>
        </p:nvPicPr>
        <p:blipFill>
          <a:blip r:embed="rId3"/>
          <a:srcRect l="0" t="292" r="0" b="292"/>
          <a:stretch>
            <a:fillRect/>
          </a:stretch>
        </p:blipFill>
        <p:spPr>
          <a:xfrm flipH="false" flipV="false" rot="0">
            <a:off x="4587552" y="0"/>
            <a:ext cx="819149" cy="729747"/>
          </a:xfrm>
          <a:prstGeom prst="rect">
            <a:avLst/>
          </a:prstGeom>
        </p:spPr>
      </p:pic>
      <p:pic>
        <p:nvPicPr>
          <p:cNvPr name="Picture 9" id="9"/>
          <p:cNvPicPr>
            <a:picLocks noChangeAspect="true"/>
          </p:cNvPicPr>
          <p:nvPr/>
        </p:nvPicPr>
        <p:blipFill>
          <a:blip r:embed="rId4"/>
          <a:srcRect l="39" t="0" r="39" b="0"/>
          <a:stretch>
            <a:fillRect/>
          </a:stretch>
        </p:blipFill>
        <p:spPr>
          <a:xfrm flipH="false" flipV="false" rot="0">
            <a:off x="8126007" y="76687"/>
            <a:ext cx="1532921" cy="485156"/>
          </a:xfrm>
          <a:prstGeom prst="rect">
            <a:avLst/>
          </a:prstGeom>
        </p:spPr>
      </p:pic>
      <p:grpSp>
        <p:nvGrpSpPr>
          <p:cNvPr name="Group 10" id="10"/>
          <p:cNvGrpSpPr/>
          <p:nvPr/>
        </p:nvGrpSpPr>
        <p:grpSpPr>
          <a:xfrm rot="0">
            <a:off x="0" y="6909663"/>
            <a:ext cx="9753600" cy="295275"/>
            <a:chOff x="0" y="0"/>
            <a:chExt cx="13004800" cy="393700"/>
          </a:xfrm>
        </p:grpSpPr>
        <p:sp>
          <p:nvSpPr>
            <p:cNvPr name="Freeform 11" id="11"/>
            <p:cNvSpPr/>
            <p:nvPr/>
          </p:nvSpPr>
          <p:spPr>
            <a:xfrm>
              <a:off x="0" y="0"/>
              <a:ext cx="13004800" cy="393700"/>
            </a:xfrm>
            <a:custGeom>
              <a:avLst/>
              <a:gdLst/>
              <a:ahLst/>
              <a:cxnLst/>
              <a:rect r="r" b="b" t="t" l="l"/>
              <a:pathLst>
                <a:path h="393700" w="13004800">
                  <a:moveTo>
                    <a:pt x="0" y="393700"/>
                  </a:moveTo>
                  <a:lnTo>
                    <a:pt x="0" y="0"/>
                  </a:lnTo>
                  <a:lnTo>
                    <a:pt x="13004800" y="0"/>
                  </a:lnTo>
                  <a:lnTo>
                    <a:pt x="13004800" y="393700"/>
                  </a:lnTo>
                  <a:lnTo>
                    <a:pt x="0" y="393700"/>
                  </a:lnTo>
                  <a:close/>
                </a:path>
              </a:pathLst>
            </a:custGeom>
            <a:solidFill>
              <a:srgbClr val="FFC609"/>
            </a:solidFill>
          </p:spPr>
        </p:sp>
      </p:grpSp>
      <p:pic>
        <p:nvPicPr>
          <p:cNvPr name="Picture 12" id="12"/>
          <p:cNvPicPr>
            <a:picLocks noChangeAspect="true"/>
          </p:cNvPicPr>
          <p:nvPr/>
        </p:nvPicPr>
        <p:blipFill>
          <a:blip r:embed="rId5"/>
          <a:srcRect l="0" t="14982" r="0" b="14982"/>
          <a:stretch>
            <a:fillRect/>
          </a:stretch>
        </p:blipFill>
        <p:spPr>
          <a:xfrm flipH="false" flipV="false" rot="0">
            <a:off x="1914482" y="1491189"/>
            <a:ext cx="5866679" cy="850391"/>
          </a:xfrm>
          <a:prstGeom prst="rect">
            <a:avLst/>
          </a:prstGeom>
        </p:spPr>
      </p:pic>
      <p:sp>
        <p:nvSpPr>
          <p:cNvPr name="TextBox 13" id="13"/>
          <p:cNvSpPr txBox="true"/>
          <p:nvPr/>
        </p:nvSpPr>
        <p:spPr>
          <a:xfrm rot="0">
            <a:off x="1943057" y="3245896"/>
            <a:ext cx="2510608" cy="1375313"/>
          </a:xfrm>
          <a:prstGeom prst="rect">
            <a:avLst/>
          </a:prstGeom>
        </p:spPr>
        <p:txBody>
          <a:bodyPr anchor="t" rtlCol="false" tIns="0" lIns="0" bIns="0" rIns="0">
            <a:spAutoFit/>
          </a:bodyPr>
          <a:lstStyle/>
          <a:p>
            <a:pPr algn="l">
              <a:lnSpc>
                <a:spcPts val="2710"/>
              </a:lnSpc>
            </a:pPr>
            <a:r>
              <a:rPr lang="en-US" sz="2258">
                <a:solidFill>
                  <a:srgbClr val="231F20"/>
                </a:solidFill>
                <a:latin typeface="Arial Bold"/>
              </a:rPr>
              <a:t>TEAM ID  COLLAGE NAME  TEAM LEADER</a:t>
            </a:r>
          </a:p>
          <a:p>
            <a:pPr algn="l">
              <a:lnSpc>
                <a:spcPts val="2710"/>
              </a:lnSpc>
            </a:pPr>
            <a:r>
              <a:rPr lang="en-US" sz="2258">
                <a:solidFill>
                  <a:srgbClr val="231F20"/>
                </a:solidFill>
                <a:latin typeface="Arial Bold"/>
              </a:rPr>
              <a:t>TEAM MEMBERS</a:t>
            </a:r>
          </a:p>
        </p:txBody>
      </p:sp>
      <p:sp>
        <p:nvSpPr>
          <p:cNvPr name="TextBox 14" id="14"/>
          <p:cNvSpPr txBox="true"/>
          <p:nvPr/>
        </p:nvSpPr>
        <p:spPr>
          <a:xfrm rot="0">
            <a:off x="4539927" y="3217321"/>
            <a:ext cx="3153014" cy="2038350"/>
          </a:xfrm>
          <a:prstGeom prst="rect">
            <a:avLst/>
          </a:prstGeom>
        </p:spPr>
        <p:txBody>
          <a:bodyPr anchor="t" rtlCol="false" tIns="0" lIns="0" bIns="0" rIns="0">
            <a:spAutoFit/>
          </a:bodyPr>
          <a:lstStyle/>
          <a:p>
            <a:pPr algn="l">
              <a:lnSpc>
                <a:spcPts val="2689"/>
              </a:lnSpc>
            </a:pPr>
            <a:r>
              <a:rPr lang="en-US" sz="2241" spc="64">
                <a:solidFill>
                  <a:srgbClr val="231F20"/>
                </a:solidFill>
                <a:latin typeface="Arial Bold"/>
              </a:rPr>
              <a:t>:- Team_3949</a:t>
            </a:r>
          </a:p>
          <a:p>
            <a:pPr algn="l">
              <a:lnSpc>
                <a:spcPts val="2689"/>
              </a:lnSpc>
            </a:pPr>
            <a:r>
              <a:rPr lang="en-US" sz="2241" spc="6">
                <a:solidFill>
                  <a:srgbClr val="231F20"/>
                </a:solidFill>
                <a:latin typeface="Arial Bold"/>
              </a:rPr>
              <a:t>:- PARUL UNIVERSITY</a:t>
            </a:r>
          </a:p>
          <a:p>
            <a:pPr algn="l">
              <a:lnSpc>
                <a:spcPts val="2689"/>
              </a:lnSpc>
            </a:pPr>
            <a:r>
              <a:rPr lang="en-US" sz="2241" spc="-17">
                <a:solidFill>
                  <a:srgbClr val="231F20"/>
                </a:solidFill>
                <a:latin typeface="Arial Bold"/>
              </a:rPr>
              <a:t>:- PRERNA SHEKHWAT</a:t>
            </a:r>
          </a:p>
          <a:p>
            <a:pPr algn="l">
              <a:lnSpc>
                <a:spcPts val="2689"/>
              </a:lnSpc>
            </a:pPr>
            <a:r>
              <a:rPr lang="en-US" sz="2241" spc="-17">
                <a:solidFill>
                  <a:srgbClr val="231F20"/>
                </a:solidFill>
                <a:latin typeface="Arial Bold"/>
              </a:rPr>
              <a:t>:- PRIYANSH KANOJE</a:t>
            </a:r>
          </a:p>
          <a:p>
            <a:pPr algn="l">
              <a:lnSpc>
                <a:spcPts val="2689"/>
              </a:lnSpc>
            </a:pPr>
            <a:r>
              <a:rPr lang="en-US" sz="2241" spc="-17">
                <a:solidFill>
                  <a:srgbClr val="231F20"/>
                </a:solidFill>
                <a:latin typeface="Arial Bold"/>
              </a:rPr>
              <a:t>    VAIBHAV AMRIT</a:t>
            </a:r>
          </a:p>
          <a:p>
            <a:pPr algn="l">
              <a:lnSpc>
                <a:spcPts val="268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59" r="0" b="259"/>
          <a:stretch>
            <a:fillRect/>
          </a:stretch>
        </p:blipFill>
        <p:spPr>
          <a:xfrm flipH="false" flipV="false" rot="0">
            <a:off x="82038" y="70130"/>
            <a:ext cx="1295399" cy="657224"/>
          </a:xfrm>
          <a:prstGeom prst="rect">
            <a:avLst/>
          </a:prstGeom>
        </p:spPr>
      </p:pic>
      <p:pic>
        <p:nvPicPr>
          <p:cNvPr name="Picture 3" id="3"/>
          <p:cNvPicPr>
            <a:picLocks noChangeAspect="true"/>
          </p:cNvPicPr>
          <p:nvPr/>
        </p:nvPicPr>
        <p:blipFill>
          <a:blip r:embed="rId3"/>
          <a:srcRect l="0" t="292" r="0" b="292"/>
          <a:stretch>
            <a:fillRect/>
          </a:stretch>
        </p:blipFill>
        <p:spPr>
          <a:xfrm flipH="false" flipV="false" rot="0">
            <a:off x="4587552" y="0"/>
            <a:ext cx="819149" cy="729748"/>
          </a:xfrm>
          <a:prstGeom prst="rect">
            <a:avLst/>
          </a:prstGeom>
        </p:spPr>
      </p:pic>
      <p:pic>
        <p:nvPicPr>
          <p:cNvPr name="Picture 4" id="4"/>
          <p:cNvPicPr>
            <a:picLocks noChangeAspect="true"/>
          </p:cNvPicPr>
          <p:nvPr/>
        </p:nvPicPr>
        <p:blipFill>
          <a:blip r:embed="rId4"/>
          <a:srcRect l="39" t="0" r="39" b="0"/>
          <a:stretch>
            <a:fillRect/>
          </a:stretch>
        </p:blipFill>
        <p:spPr>
          <a:xfrm flipH="false" flipV="false" rot="0">
            <a:off x="8126007" y="76686"/>
            <a:ext cx="1532921" cy="485156"/>
          </a:xfrm>
          <a:prstGeom prst="rect">
            <a:avLst/>
          </a:prstGeom>
        </p:spPr>
      </p:pic>
      <p:grpSp>
        <p:nvGrpSpPr>
          <p:cNvPr name="Group 5" id="5"/>
          <p:cNvGrpSpPr/>
          <p:nvPr/>
        </p:nvGrpSpPr>
        <p:grpSpPr>
          <a:xfrm rot="0">
            <a:off x="0" y="6909664"/>
            <a:ext cx="9753600" cy="295275"/>
            <a:chOff x="0" y="0"/>
            <a:chExt cx="13004800" cy="393700"/>
          </a:xfrm>
        </p:grpSpPr>
        <p:sp>
          <p:nvSpPr>
            <p:cNvPr name="Freeform 6" id="6"/>
            <p:cNvSpPr/>
            <p:nvPr/>
          </p:nvSpPr>
          <p:spPr>
            <a:xfrm>
              <a:off x="0" y="0"/>
              <a:ext cx="13004800" cy="393700"/>
            </a:xfrm>
            <a:custGeom>
              <a:avLst/>
              <a:gdLst/>
              <a:ahLst/>
              <a:cxnLst/>
              <a:rect r="r" b="b" t="t" l="l"/>
              <a:pathLst>
                <a:path h="393700" w="13004800">
                  <a:moveTo>
                    <a:pt x="0" y="393700"/>
                  </a:moveTo>
                  <a:lnTo>
                    <a:pt x="0" y="0"/>
                  </a:lnTo>
                  <a:lnTo>
                    <a:pt x="13004800" y="0"/>
                  </a:lnTo>
                  <a:lnTo>
                    <a:pt x="13004800" y="393700"/>
                  </a:lnTo>
                  <a:lnTo>
                    <a:pt x="0" y="393700"/>
                  </a:lnTo>
                  <a:close/>
                </a:path>
              </a:pathLst>
            </a:custGeom>
            <a:solidFill>
              <a:srgbClr val="FFC609"/>
            </a:solidFill>
          </p:spPr>
        </p:sp>
      </p:grpSp>
      <p:pic>
        <p:nvPicPr>
          <p:cNvPr name="Picture 7" id="7"/>
          <p:cNvPicPr>
            <a:picLocks noChangeAspect="true"/>
          </p:cNvPicPr>
          <p:nvPr/>
        </p:nvPicPr>
        <p:blipFill>
          <a:blip r:embed="rId5"/>
          <a:srcRect l="0" t="2233" r="0" b="2233"/>
          <a:stretch>
            <a:fillRect/>
          </a:stretch>
        </p:blipFill>
        <p:spPr>
          <a:xfrm flipH="false" flipV="false" rot="0">
            <a:off x="2066413" y="1754533"/>
            <a:ext cx="5958828" cy="4540103"/>
          </a:xfrm>
          <a:prstGeom prst="rect">
            <a:avLst/>
          </a:prstGeom>
        </p:spPr>
      </p:pic>
      <p:sp>
        <p:nvSpPr>
          <p:cNvPr name="TextBox 8" id="8"/>
          <p:cNvSpPr txBox="true"/>
          <p:nvPr/>
        </p:nvSpPr>
        <p:spPr>
          <a:xfrm rot="0">
            <a:off x="82038" y="1097308"/>
            <a:ext cx="9315317" cy="371475"/>
          </a:xfrm>
          <a:prstGeom prst="rect">
            <a:avLst/>
          </a:prstGeom>
        </p:spPr>
        <p:txBody>
          <a:bodyPr anchor="t" rtlCol="false" tIns="0" lIns="0" bIns="0" rIns="0">
            <a:spAutoFit/>
          </a:bodyPr>
          <a:lstStyle/>
          <a:p>
            <a:pPr algn="l">
              <a:lnSpc>
                <a:spcPts val="2940"/>
              </a:lnSpc>
            </a:pPr>
            <a:r>
              <a:rPr lang="en-US" sz="2450" spc="23" u="sng">
                <a:solidFill>
                  <a:srgbClr val="593F2A"/>
                </a:solidFill>
                <a:latin typeface="Tahoma Bold"/>
              </a:rPr>
              <a:t>BLOCK DIAGRAM FOR DIABETES PREDICTION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59" r="0" b="259"/>
          <a:stretch>
            <a:fillRect/>
          </a:stretch>
        </p:blipFill>
        <p:spPr>
          <a:xfrm flipH="false" flipV="false" rot="0">
            <a:off x="82038" y="70130"/>
            <a:ext cx="1295399" cy="657224"/>
          </a:xfrm>
          <a:prstGeom prst="rect">
            <a:avLst/>
          </a:prstGeom>
        </p:spPr>
      </p:pic>
      <p:pic>
        <p:nvPicPr>
          <p:cNvPr name="Picture 3" id="3"/>
          <p:cNvPicPr>
            <a:picLocks noChangeAspect="true"/>
          </p:cNvPicPr>
          <p:nvPr/>
        </p:nvPicPr>
        <p:blipFill>
          <a:blip r:embed="rId3"/>
          <a:srcRect l="0" t="292" r="0" b="292"/>
          <a:stretch>
            <a:fillRect/>
          </a:stretch>
        </p:blipFill>
        <p:spPr>
          <a:xfrm flipH="false" flipV="false" rot="0">
            <a:off x="4587552" y="0"/>
            <a:ext cx="819149" cy="729748"/>
          </a:xfrm>
          <a:prstGeom prst="rect">
            <a:avLst/>
          </a:prstGeom>
        </p:spPr>
      </p:pic>
      <p:pic>
        <p:nvPicPr>
          <p:cNvPr name="Picture 4" id="4"/>
          <p:cNvPicPr>
            <a:picLocks noChangeAspect="true"/>
          </p:cNvPicPr>
          <p:nvPr/>
        </p:nvPicPr>
        <p:blipFill>
          <a:blip r:embed="rId4"/>
          <a:srcRect l="39" t="0" r="39" b="0"/>
          <a:stretch>
            <a:fillRect/>
          </a:stretch>
        </p:blipFill>
        <p:spPr>
          <a:xfrm flipH="false" flipV="false" rot="0">
            <a:off x="8126007" y="76686"/>
            <a:ext cx="1532921" cy="485156"/>
          </a:xfrm>
          <a:prstGeom prst="rect">
            <a:avLst/>
          </a:prstGeom>
        </p:spPr>
      </p:pic>
      <p:grpSp>
        <p:nvGrpSpPr>
          <p:cNvPr name="Group 5" id="5"/>
          <p:cNvGrpSpPr/>
          <p:nvPr/>
        </p:nvGrpSpPr>
        <p:grpSpPr>
          <a:xfrm rot="0">
            <a:off x="0" y="6909664"/>
            <a:ext cx="9753600" cy="295275"/>
            <a:chOff x="0" y="0"/>
            <a:chExt cx="13004800" cy="393700"/>
          </a:xfrm>
        </p:grpSpPr>
        <p:sp>
          <p:nvSpPr>
            <p:cNvPr name="Freeform 6" id="6"/>
            <p:cNvSpPr/>
            <p:nvPr/>
          </p:nvSpPr>
          <p:spPr>
            <a:xfrm>
              <a:off x="0" y="0"/>
              <a:ext cx="13004800" cy="393700"/>
            </a:xfrm>
            <a:custGeom>
              <a:avLst/>
              <a:gdLst/>
              <a:ahLst/>
              <a:cxnLst/>
              <a:rect r="r" b="b" t="t" l="l"/>
              <a:pathLst>
                <a:path h="393700" w="13004800">
                  <a:moveTo>
                    <a:pt x="0" y="393700"/>
                  </a:moveTo>
                  <a:lnTo>
                    <a:pt x="0" y="0"/>
                  </a:lnTo>
                  <a:lnTo>
                    <a:pt x="13004800" y="0"/>
                  </a:lnTo>
                  <a:lnTo>
                    <a:pt x="13004800" y="393700"/>
                  </a:lnTo>
                  <a:lnTo>
                    <a:pt x="0" y="393700"/>
                  </a:lnTo>
                  <a:close/>
                </a:path>
              </a:pathLst>
            </a:custGeom>
            <a:solidFill>
              <a:srgbClr val="FFC609"/>
            </a:solidFill>
          </p:spPr>
        </p:sp>
      </p:grpSp>
      <p:pic>
        <p:nvPicPr>
          <p:cNvPr name="Picture 7" id="7"/>
          <p:cNvPicPr>
            <a:picLocks noChangeAspect="true"/>
          </p:cNvPicPr>
          <p:nvPr/>
        </p:nvPicPr>
        <p:blipFill>
          <a:blip r:embed="rId5"/>
          <a:srcRect l="0" t="347" r="1472" b="347"/>
          <a:stretch>
            <a:fillRect/>
          </a:stretch>
        </p:blipFill>
        <p:spPr>
          <a:xfrm flipH="false" flipV="false" rot="0">
            <a:off x="588408" y="2178718"/>
            <a:ext cx="8557497" cy="4062511"/>
          </a:xfrm>
          <a:prstGeom prst="rect">
            <a:avLst/>
          </a:prstGeom>
        </p:spPr>
      </p:pic>
      <p:sp>
        <p:nvSpPr>
          <p:cNvPr name="TextBox 8" id="8"/>
          <p:cNvSpPr txBox="true"/>
          <p:nvPr/>
        </p:nvSpPr>
        <p:spPr>
          <a:xfrm rot="0">
            <a:off x="-623749" y="1269971"/>
            <a:ext cx="5954250" cy="497841"/>
          </a:xfrm>
          <a:prstGeom prst="rect">
            <a:avLst/>
          </a:prstGeom>
        </p:spPr>
        <p:txBody>
          <a:bodyPr anchor="t" rtlCol="false" tIns="0" lIns="0" bIns="0" rIns="0">
            <a:spAutoFit/>
          </a:bodyPr>
          <a:lstStyle/>
          <a:p>
            <a:pPr algn="ctr">
              <a:lnSpc>
                <a:spcPts val="4059"/>
              </a:lnSpc>
            </a:pPr>
            <a:r>
              <a:rPr lang="en-US" sz="2899">
                <a:solidFill>
                  <a:srgbClr val="593F2A"/>
                </a:solidFill>
                <a:latin typeface="Canva Sans Bold"/>
              </a:rPr>
              <a:t>DIABETES PREDICTION: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59" r="0" b="259"/>
          <a:stretch>
            <a:fillRect/>
          </a:stretch>
        </p:blipFill>
        <p:spPr>
          <a:xfrm flipH="false" flipV="false" rot="0">
            <a:off x="82038" y="70130"/>
            <a:ext cx="1295399" cy="657224"/>
          </a:xfrm>
          <a:prstGeom prst="rect">
            <a:avLst/>
          </a:prstGeom>
        </p:spPr>
      </p:pic>
      <p:pic>
        <p:nvPicPr>
          <p:cNvPr name="Picture 3" id="3"/>
          <p:cNvPicPr>
            <a:picLocks noChangeAspect="true"/>
          </p:cNvPicPr>
          <p:nvPr/>
        </p:nvPicPr>
        <p:blipFill>
          <a:blip r:embed="rId3"/>
          <a:srcRect l="0" t="292" r="0" b="292"/>
          <a:stretch>
            <a:fillRect/>
          </a:stretch>
        </p:blipFill>
        <p:spPr>
          <a:xfrm flipH="false" flipV="false" rot="0">
            <a:off x="4587552" y="0"/>
            <a:ext cx="819149" cy="729748"/>
          </a:xfrm>
          <a:prstGeom prst="rect">
            <a:avLst/>
          </a:prstGeom>
        </p:spPr>
      </p:pic>
      <p:pic>
        <p:nvPicPr>
          <p:cNvPr name="Picture 4" id="4"/>
          <p:cNvPicPr>
            <a:picLocks noChangeAspect="true"/>
          </p:cNvPicPr>
          <p:nvPr/>
        </p:nvPicPr>
        <p:blipFill>
          <a:blip r:embed="rId4"/>
          <a:srcRect l="39" t="0" r="39" b="0"/>
          <a:stretch>
            <a:fillRect/>
          </a:stretch>
        </p:blipFill>
        <p:spPr>
          <a:xfrm flipH="false" flipV="false" rot="0">
            <a:off x="8126007" y="76686"/>
            <a:ext cx="1532921" cy="485156"/>
          </a:xfrm>
          <a:prstGeom prst="rect">
            <a:avLst/>
          </a:prstGeom>
        </p:spPr>
      </p:pic>
      <p:grpSp>
        <p:nvGrpSpPr>
          <p:cNvPr name="Group 5" id="5"/>
          <p:cNvGrpSpPr/>
          <p:nvPr/>
        </p:nvGrpSpPr>
        <p:grpSpPr>
          <a:xfrm rot="0">
            <a:off x="0" y="6909664"/>
            <a:ext cx="9753600" cy="295275"/>
            <a:chOff x="0" y="0"/>
            <a:chExt cx="13004800" cy="393700"/>
          </a:xfrm>
        </p:grpSpPr>
        <p:sp>
          <p:nvSpPr>
            <p:cNvPr name="Freeform 6" id="6"/>
            <p:cNvSpPr/>
            <p:nvPr/>
          </p:nvSpPr>
          <p:spPr>
            <a:xfrm>
              <a:off x="0" y="0"/>
              <a:ext cx="13004800" cy="393700"/>
            </a:xfrm>
            <a:custGeom>
              <a:avLst/>
              <a:gdLst/>
              <a:ahLst/>
              <a:cxnLst/>
              <a:rect r="r" b="b" t="t" l="l"/>
              <a:pathLst>
                <a:path h="393700" w="13004800">
                  <a:moveTo>
                    <a:pt x="0" y="393700"/>
                  </a:moveTo>
                  <a:lnTo>
                    <a:pt x="0" y="0"/>
                  </a:lnTo>
                  <a:lnTo>
                    <a:pt x="13004800" y="0"/>
                  </a:lnTo>
                  <a:lnTo>
                    <a:pt x="13004800" y="393700"/>
                  </a:lnTo>
                  <a:lnTo>
                    <a:pt x="0" y="393700"/>
                  </a:lnTo>
                  <a:close/>
                </a:path>
              </a:pathLst>
            </a:custGeom>
            <a:solidFill>
              <a:srgbClr val="FFC609"/>
            </a:solidFill>
          </p:spPr>
        </p:sp>
      </p:grpSp>
      <p:pic>
        <p:nvPicPr>
          <p:cNvPr name="Picture 7" id="7"/>
          <p:cNvPicPr>
            <a:picLocks noChangeAspect="true"/>
          </p:cNvPicPr>
          <p:nvPr/>
        </p:nvPicPr>
        <p:blipFill>
          <a:blip r:embed="rId5"/>
          <a:srcRect l="152" t="2721" r="2242" b="0"/>
          <a:stretch>
            <a:fillRect/>
          </a:stretch>
        </p:blipFill>
        <p:spPr>
          <a:xfrm flipH="false" flipV="false" rot="0">
            <a:off x="514736" y="1994327"/>
            <a:ext cx="8709069" cy="4239835"/>
          </a:xfrm>
          <a:prstGeom prst="rect">
            <a:avLst/>
          </a:prstGeom>
        </p:spPr>
      </p:pic>
      <p:sp>
        <p:nvSpPr>
          <p:cNvPr name="TextBox 8" id="8"/>
          <p:cNvSpPr txBox="true"/>
          <p:nvPr/>
        </p:nvSpPr>
        <p:spPr>
          <a:xfrm rot="0">
            <a:off x="-57150" y="1195486"/>
            <a:ext cx="6379931" cy="495301"/>
          </a:xfrm>
          <a:prstGeom prst="rect">
            <a:avLst/>
          </a:prstGeom>
        </p:spPr>
        <p:txBody>
          <a:bodyPr anchor="t" rtlCol="false" tIns="0" lIns="0" bIns="0" rIns="0">
            <a:spAutoFit/>
          </a:bodyPr>
          <a:lstStyle/>
          <a:p>
            <a:pPr algn="ctr">
              <a:lnSpc>
                <a:spcPts val="4199"/>
              </a:lnSpc>
            </a:pPr>
            <a:r>
              <a:rPr lang="en-US" sz="2999">
                <a:solidFill>
                  <a:srgbClr val="593F2A"/>
                </a:solidFill>
                <a:latin typeface="Canva Sans Bold"/>
              </a:rPr>
              <a:t>HEART DISEASE PREDICTION: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92" r="0" b="292"/>
          <a:stretch>
            <a:fillRect/>
          </a:stretch>
        </p:blipFill>
        <p:spPr>
          <a:xfrm flipH="false" flipV="false" rot="0">
            <a:off x="4587552" y="0"/>
            <a:ext cx="819149" cy="729748"/>
          </a:xfrm>
          <a:prstGeom prst="rect">
            <a:avLst/>
          </a:prstGeom>
        </p:spPr>
      </p:pic>
      <p:pic>
        <p:nvPicPr>
          <p:cNvPr name="Picture 3" id="3"/>
          <p:cNvPicPr>
            <a:picLocks noChangeAspect="true"/>
          </p:cNvPicPr>
          <p:nvPr/>
        </p:nvPicPr>
        <p:blipFill>
          <a:blip r:embed="rId3"/>
          <a:srcRect l="0" t="259" r="0" b="259"/>
          <a:stretch>
            <a:fillRect/>
          </a:stretch>
        </p:blipFill>
        <p:spPr>
          <a:xfrm flipH="false" flipV="false" rot="0">
            <a:off x="82038" y="70130"/>
            <a:ext cx="1295399" cy="657224"/>
          </a:xfrm>
          <a:prstGeom prst="rect">
            <a:avLst/>
          </a:prstGeom>
        </p:spPr>
      </p:pic>
      <p:pic>
        <p:nvPicPr>
          <p:cNvPr name="Picture 4" id="4"/>
          <p:cNvPicPr>
            <a:picLocks noChangeAspect="true"/>
          </p:cNvPicPr>
          <p:nvPr/>
        </p:nvPicPr>
        <p:blipFill>
          <a:blip r:embed="rId4"/>
          <a:srcRect l="39" t="0" r="39" b="0"/>
          <a:stretch>
            <a:fillRect/>
          </a:stretch>
        </p:blipFill>
        <p:spPr>
          <a:xfrm flipH="false" flipV="false" rot="0">
            <a:off x="8126007" y="76686"/>
            <a:ext cx="1532921" cy="485156"/>
          </a:xfrm>
          <a:prstGeom prst="rect">
            <a:avLst/>
          </a:prstGeom>
        </p:spPr>
      </p:pic>
      <p:grpSp>
        <p:nvGrpSpPr>
          <p:cNvPr name="Group 5" id="5"/>
          <p:cNvGrpSpPr/>
          <p:nvPr/>
        </p:nvGrpSpPr>
        <p:grpSpPr>
          <a:xfrm rot="0">
            <a:off x="0" y="6909664"/>
            <a:ext cx="9753600" cy="295275"/>
            <a:chOff x="0" y="0"/>
            <a:chExt cx="13004800" cy="393700"/>
          </a:xfrm>
        </p:grpSpPr>
        <p:sp>
          <p:nvSpPr>
            <p:cNvPr name="Freeform 6" id="6"/>
            <p:cNvSpPr/>
            <p:nvPr/>
          </p:nvSpPr>
          <p:spPr>
            <a:xfrm>
              <a:off x="0" y="0"/>
              <a:ext cx="13004800" cy="393700"/>
            </a:xfrm>
            <a:custGeom>
              <a:avLst/>
              <a:gdLst/>
              <a:ahLst/>
              <a:cxnLst/>
              <a:rect r="r" b="b" t="t" l="l"/>
              <a:pathLst>
                <a:path h="393700" w="13004800">
                  <a:moveTo>
                    <a:pt x="0" y="393700"/>
                  </a:moveTo>
                  <a:lnTo>
                    <a:pt x="0" y="0"/>
                  </a:lnTo>
                  <a:lnTo>
                    <a:pt x="13004800" y="0"/>
                  </a:lnTo>
                  <a:lnTo>
                    <a:pt x="13004800" y="393700"/>
                  </a:lnTo>
                  <a:lnTo>
                    <a:pt x="0" y="393700"/>
                  </a:lnTo>
                  <a:close/>
                </a:path>
              </a:pathLst>
            </a:custGeom>
            <a:solidFill>
              <a:srgbClr val="FFC609"/>
            </a:solidFill>
          </p:spPr>
        </p:sp>
      </p:grpSp>
      <p:pic>
        <p:nvPicPr>
          <p:cNvPr name="Picture 7" id="7"/>
          <p:cNvPicPr>
            <a:picLocks noChangeAspect="true"/>
          </p:cNvPicPr>
          <p:nvPr/>
        </p:nvPicPr>
        <p:blipFill>
          <a:blip r:embed="rId5"/>
          <a:srcRect l="175" t="0" r="861" b="17398"/>
          <a:stretch>
            <a:fillRect/>
          </a:stretch>
        </p:blipFill>
        <p:spPr>
          <a:xfrm flipH="false" flipV="false" rot="0">
            <a:off x="1413417" y="1687052"/>
            <a:ext cx="6348271" cy="4736728"/>
          </a:xfrm>
          <a:prstGeom prst="rect">
            <a:avLst/>
          </a:prstGeom>
        </p:spPr>
      </p:pic>
      <p:sp>
        <p:nvSpPr>
          <p:cNvPr name="TextBox 8" id="8"/>
          <p:cNvSpPr txBox="true"/>
          <p:nvPr/>
        </p:nvSpPr>
        <p:spPr>
          <a:xfrm rot="0">
            <a:off x="82038" y="1097308"/>
            <a:ext cx="9315317" cy="371475"/>
          </a:xfrm>
          <a:prstGeom prst="rect">
            <a:avLst/>
          </a:prstGeom>
        </p:spPr>
        <p:txBody>
          <a:bodyPr anchor="t" rtlCol="false" tIns="0" lIns="0" bIns="0" rIns="0">
            <a:spAutoFit/>
          </a:bodyPr>
          <a:lstStyle/>
          <a:p>
            <a:pPr algn="l">
              <a:lnSpc>
                <a:spcPts val="2940"/>
              </a:lnSpc>
            </a:pPr>
            <a:r>
              <a:rPr lang="en-US" sz="2450" spc="23" u="sng">
                <a:solidFill>
                  <a:srgbClr val="593F2A"/>
                </a:solidFill>
                <a:latin typeface="Tahoma Bold"/>
              </a:rPr>
              <a:t>BLOCK DIAGRAM FOR BREAST CANCER PREDICTION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92" r="0" b="292"/>
          <a:stretch>
            <a:fillRect/>
          </a:stretch>
        </p:blipFill>
        <p:spPr>
          <a:xfrm flipH="false" flipV="false" rot="0">
            <a:off x="4587552" y="0"/>
            <a:ext cx="819149" cy="729748"/>
          </a:xfrm>
          <a:prstGeom prst="rect">
            <a:avLst/>
          </a:prstGeom>
        </p:spPr>
      </p:pic>
      <p:pic>
        <p:nvPicPr>
          <p:cNvPr name="Picture 3" id="3"/>
          <p:cNvPicPr>
            <a:picLocks noChangeAspect="true"/>
          </p:cNvPicPr>
          <p:nvPr/>
        </p:nvPicPr>
        <p:blipFill>
          <a:blip r:embed="rId3"/>
          <a:srcRect l="0" t="259" r="0" b="259"/>
          <a:stretch>
            <a:fillRect/>
          </a:stretch>
        </p:blipFill>
        <p:spPr>
          <a:xfrm flipH="false" flipV="false" rot="0">
            <a:off x="82038" y="70130"/>
            <a:ext cx="1295399" cy="657224"/>
          </a:xfrm>
          <a:prstGeom prst="rect">
            <a:avLst/>
          </a:prstGeom>
        </p:spPr>
      </p:pic>
      <p:pic>
        <p:nvPicPr>
          <p:cNvPr name="Picture 4" id="4"/>
          <p:cNvPicPr>
            <a:picLocks noChangeAspect="true"/>
          </p:cNvPicPr>
          <p:nvPr/>
        </p:nvPicPr>
        <p:blipFill>
          <a:blip r:embed="rId4"/>
          <a:srcRect l="39" t="0" r="39" b="0"/>
          <a:stretch>
            <a:fillRect/>
          </a:stretch>
        </p:blipFill>
        <p:spPr>
          <a:xfrm flipH="false" flipV="false" rot="0">
            <a:off x="8126007" y="76686"/>
            <a:ext cx="1532921" cy="485156"/>
          </a:xfrm>
          <a:prstGeom prst="rect">
            <a:avLst/>
          </a:prstGeom>
        </p:spPr>
      </p:pic>
      <p:grpSp>
        <p:nvGrpSpPr>
          <p:cNvPr name="Group 5" id="5"/>
          <p:cNvGrpSpPr/>
          <p:nvPr/>
        </p:nvGrpSpPr>
        <p:grpSpPr>
          <a:xfrm rot="0">
            <a:off x="0" y="6909664"/>
            <a:ext cx="9753600" cy="295275"/>
            <a:chOff x="0" y="0"/>
            <a:chExt cx="13004800" cy="393700"/>
          </a:xfrm>
        </p:grpSpPr>
        <p:sp>
          <p:nvSpPr>
            <p:cNvPr name="Freeform 6" id="6"/>
            <p:cNvSpPr/>
            <p:nvPr/>
          </p:nvSpPr>
          <p:spPr>
            <a:xfrm>
              <a:off x="0" y="0"/>
              <a:ext cx="13004800" cy="393700"/>
            </a:xfrm>
            <a:custGeom>
              <a:avLst/>
              <a:gdLst/>
              <a:ahLst/>
              <a:cxnLst/>
              <a:rect r="r" b="b" t="t" l="l"/>
              <a:pathLst>
                <a:path h="393700" w="13004800">
                  <a:moveTo>
                    <a:pt x="0" y="393700"/>
                  </a:moveTo>
                  <a:lnTo>
                    <a:pt x="0" y="0"/>
                  </a:lnTo>
                  <a:lnTo>
                    <a:pt x="13004800" y="0"/>
                  </a:lnTo>
                  <a:lnTo>
                    <a:pt x="13004800" y="393700"/>
                  </a:lnTo>
                  <a:lnTo>
                    <a:pt x="0" y="393700"/>
                  </a:lnTo>
                  <a:close/>
                </a:path>
              </a:pathLst>
            </a:custGeom>
            <a:solidFill>
              <a:srgbClr val="FFC609"/>
            </a:solidFill>
          </p:spPr>
        </p:sp>
      </p:grpSp>
      <p:pic>
        <p:nvPicPr>
          <p:cNvPr name="Picture 7" id="7"/>
          <p:cNvPicPr>
            <a:picLocks noChangeAspect="true"/>
          </p:cNvPicPr>
          <p:nvPr/>
        </p:nvPicPr>
        <p:blipFill>
          <a:blip r:embed="rId5"/>
          <a:srcRect l="40" t="1658" r="5112" b="0"/>
          <a:stretch>
            <a:fillRect/>
          </a:stretch>
        </p:blipFill>
        <p:spPr>
          <a:xfrm flipH="false" flipV="false" rot="0">
            <a:off x="546334" y="1911049"/>
            <a:ext cx="8814713" cy="4447986"/>
          </a:xfrm>
          <a:prstGeom prst="rect">
            <a:avLst/>
          </a:prstGeom>
        </p:spPr>
      </p:pic>
      <p:sp>
        <p:nvSpPr>
          <p:cNvPr name="TextBox 8" id="8"/>
          <p:cNvSpPr txBox="true"/>
          <p:nvPr/>
        </p:nvSpPr>
        <p:spPr>
          <a:xfrm rot="0">
            <a:off x="-57150" y="1195486"/>
            <a:ext cx="6379931" cy="495301"/>
          </a:xfrm>
          <a:prstGeom prst="rect">
            <a:avLst/>
          </a:prstGeom>
        </p:spPr>
        <p:txBody>
          <a:bodyPr anchor="t" rtlCol="false" tIns="0" lIns="0" bIns="0" rIns="0">
            <a:spAutoFit/>
          </a:bodyPr>
          <a:lstStyle/>
          <a:p>
            <a:pPr algn="ctr">
              <a:lnSpc>
                <a:spcPts val="4199"/>
              </a:lnSpc>
            </a:pPr>
            <a:r>
              <a:rPr lang="en-US" sz="2999">
                <a:solidFill>
                  <a:srgbClr val="593F2A"/>
                </a:solidFill>
                <a:latin typeface="Canva Sans Bold"/>
              </a:rPr>
              <a:t>BREAST CANCER PREDICTION: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59" r="0" b="259"/>
          <a:stretch>
            <a:fillRect/>
          </a:stretch>
        </p:blipFill>
        <p:spPr>
          <a:xfrm flipH="false" flipV="false" rot="0">
            <a:off x="82038" y="70130"/>
            <a:ext cx="1295399" cy="657224"/>
          </a:xfrm>
          <a:prstGeom prst="rect">
            <a:avLst/>
          </a:prstGeom>
        </p:spPr>
      </p:pic>
      <p:pic>
        <p:nvPicPr>
          <p:cNvPr name="Picture 3" id="3"/>
          <p:cNvPicPr>
            <a:picLocks noChangeAspect="true"/>
          </p:cNvPicPr>
          <p:nvPr/>
        </p:nvPicPr>
        <p:blipFill>
          <a:blip r:embed="rId3"/>
          <a:srcRect l="0" t="292" r="0" b="292"/>
          <a:stretch>
            <a:fillRect/>
          </a:stretch>
        </p:blipFill>
        <p:spPr>
          <a:xfrm flipH="false" flipV="false" rot="0">
            <a:off x="4587552" y="0"/>
            <a:ext cx="819149" cy="729748"/>
          </a:xfrm>
          <a:prstGeom prst="rect">
            <a:avLst/>
          </a:prstGeom>
        </p:spPr>
      </p:pic>
      <p:pic>
        <p:nvPicPr>
          <p:cNvPr name="Picture 4" id="4"/>
          <p:cNvPicPr>
            <a:picLocks noChangeAspect="true"/>
          </p:cNvPicPr>
          <p:nvPr/>
        </p:nvPicPr>
        <p:blipFill>
          <a:blip r:embed="rId4"/>
          <a:srcRect l="39" t="0" r="39" b="0"/>
          <a:stretch>
            <a:fillRect/>
          </a:stretch>
        </p:blipFill>
        <p:spPr>
          <a:xfrm flipH="false" flipV="false" rot="0">
            <a:off x="8126007" y="76686"/>
            <a:ext cx="1532921" cy="485156"/>
          </a:xfrm>
          <a:prstGeom prst="rect">
            <a:avLst/>
          </a:prstGeom>
        </p:spPr>
      </p:pic>
      <p:grpSp>
        <p:nvGrpSpPr>
          <p:cNvPr name="Group 5" id="5"/>
          <p:cNvGrpSpPr/>
          <p:nvPr/>
        </p:nvGrpSpPr>
        <p:grpSpPr>
          <a:xfrm rot="0">
            <a:off x="0" y="6909664"/>
            <a:ext cx="9753600" cy="295275"/>
            <a:chOff x="0" y="0"/>
            <a:chExt cx="13004800" cy="393700"/>
          </a:xfrm>
        </p:grpSpPr>
        <p:sp>
          <p:nvSpPr>
            <p:cNvPr name="Freeform 6" id="6"/>
            <p:cNvSpPr/>
            <p:nvPr/>
          </p:nvSpPr>
          <p:spPr>
            <a:xfrm>
              <a:off x="0" y="0"/>
              <a:ext cx="13004800" cy="393700"/>
            </a:xfrm>
            <a:custGeom>
              <a:avLst/>
              <a:gdLst/>
              <a:ahLst/>
              <a:cxnLst/>
              <a:rect r="r" b="b" t="t" l="l"/>
              <a:pathLst>
                <a:path h="393700" w="13004800">
                  <a:moveTo>
                    <a:pt x="0" y="393700"/>
                  </a:moveTo>
                  <a:lnTo>
                    <a:pt x="0" y="0"/>
                  </a:lnTo>
                  <a:lnTo>
                    <a:pt x="13004800" y="0"/>
                  </a:lnTo>
                  <a:lnTo>
                    <a:pt x="13004800" y="393700"/>
                  </a:lnTo>
                  <a:lnTo>
                    <a:pt x="0" y="393700"/>
                  </a:lnTo>
                  <a:close/>
                </a:path>
              </a:pathLst>
            </a:custGeom>
            <a:solidFill>
              <a:srgbClr val="FFC609"/>
            </a:solidFill>
          </p:spPr>
        </p:sp>
      </p:grpSp>
      <p:sp>
        <p:nvSpPr>
          <p:cNvPr name="TextBox 7" id="7"/>
          <p:cNvSpPr txBox="true"/>
          <p:nvPr/>
        </p:nvSpPr>
        <p:spPr>
          <a:xfrm rot="0">
            <a:off x="82038" y="1139071"/>
            <a:ext cx="2430780" cy="476250"/>
          </a:xfrm>
          <a:prstGeom prst="rect">
            <a:avLst/>
          </a:prstGeom>
        </p:spPr>
        <p:txBody>
          <a:bodyPr anchor="t" rtlCol="false" tIns="0" lIns="0" bIns="0" rIns="0">
            <a:spAutoFit/>
          </a:bodyPr>
          <a:lstStyle/>
          <a:p>
            <a:pPr algn="l">
              <a:lnSpc>
                <a:spcPts val="3779"/>
              </a:lnSpc>
            </a:pPr>
            <a:r>
              <a:rPr lang="en-US" sz="3150" spc="40" u="sng">
                <a:solidFill>
                  <a:srgbClr val="593F2A"/>
                </a:solidFill>
                <a:latin typeface="Tahoma Bold"/>
              </a:rPr>
              <a:t>Conclusion</a:t>
            </a:r>
          </a:p>
        </p:txBody>
      </p:sp>
      <p:sp>
        <p:nvSpPr>
          <p:cNvPr name="TextBox 8" id="8"/>
          <p:cNvSpPr txBox="true"/>
          <p:nvPr/>
        </p:nvSpPr>
        <p:spPr>
          <a:xfrm rot="0">
            <a:off x="297203" y="2322844"/>
            <a:ext cx="8580755" cy="2560320"/>
          </a:xfrm>
          <a:prstGeom prst="rect">
            <a:avLst/>
          </a:prstGeom>
        </p:spPr>
        <p:txBody>
          <a:bodyPr anchor="t" rtlCol="false" tIns="0" lIns="0" bIns="0" rIns="0">
            <a:spAutoFit/>
          </a:bodyPr>
          <a:lstStyle/>
          <a:p>
            <a:pPr algn="just">
              <a:lnSpc>
                <a:spcPts val="2469"/>
              </a:lnSpc>
            </a:pPr>
            <a:r>
              <a:rPr lang="en-US" sz="1750">
                <a:solidFill>
                  <a:srgbClr val="231F20"/>
                </a:solidFill>
                <a:latin typeface="Tahoma Bold"/>
              </a:rPr>
              <a:t>In this project, multiple machine learning algorithms were implemented to  predict various diseases based on input symptoms. Decision Tree algorithm  was used to diagnose diseases based on input symptoms. SVM was used to  predict diabetes, breast cancer, and Parkinson's disease, and Logistic  Regression was used to predict heart disease. The accuracy of each algorithm  was dependent on the quality and size of the dataset used to train the model.  Overall, this project has shown the potential of machine learning algorithms  in predicting various diseases accurately.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59" r="0" b="259"/>
          <a:stretch>
            <a:fillRect/>
          </a:stretch>
        </p:blipFill>
        <p:spPr>
          <a:xfrm flipH="false" flipV="false" rot="0">
            <a:off x="82038" y="70130"/>
            <a:ext cx="1295399" cy="657224"/>
          </a:xfrm>
          <a:prstGeom prst="rect">
            <a:avLst/>
          </a:prstGeom>
        </p:spPr>
      </p:pic>
      <p:pic>
        <p:nvPicPr>
          <p:cNvPr name="Picture 3" id="3"/>
          <p:cNvPicPr>
            <a:picLocks noChangeAspect="true"/>
          </p:cNvPicPr>
          <p:nvPr/>
        </p:nvPicPr>
        <p:blipFill>
          <a:blip r:embed="rId3"/>
          <a:srcRect l="0" t="292" r="0" b="292"/>
          <a:stretch>
            <a:fillRect/>
          </a:stretch>
        </p:blipFill>
        <p:spPr>
          <a:xfrm flipH="false" flipV="false" rot="0">
            <a:off x="4587552" y="0"/>
            <a:ext cx="819149" cy="729748"/>
          </a:xfrm>
          <a:prstGeom prst="rect">
            <a:avLst/>
          </a:prstGeom>
        </p:spPr>
      </p:pic>
      <p:pic>
        <p:nvPicPr>
          <p:cNvPr name="Picture 4" id="4"/>
          <p:cNvPicPr>
            <a:picLocks noChangeAspect="true"/>
          </p:cNvPicPr>
          <p:nvPr/>
        </p:nvPicPr>
        <p:blipFill>
          <a:blip r:embed="rId4"/>
          <a:srcRect l="39" t="0" r="39" b="0"/>
          <a:stretch>
            <a:fillRect/>
          </a:stretch>
        </p:blipFill>
        <p:spPr>
          <a:xfrm flipH="false" flipV="false" rot="0">
            <a:off x="8126007" y="76686"/>
            <a:ext cx="1532921" cy="485156"/>
          </a:xfrm>
          <a:prstGeom prst="rect">
            <a:avLst/>
          </a:prstGeom>
        </p:spPr>
      </p:pic>
      <p:grpSp>
        <p:nvGrpSpPr>
          <p:cNvPr name="Group 5" id="5"/>
          <p:cNvGrpSpPr/>
          <p:nvPr/>
        </p:nvGrpSpPr>
        <p:grpSpPr>
          <a:xfrm rot="0">
            <a:off x="0" y="6909664"/>
            <a:ext cx="9753600" cy="295275"/>
            <a:chOff x="0" y="0"/>
            <a:chExt cx="13004800" cy="393700"/>
          </a:xfrm>
        </p:grpSpPr>
        <p:sp>
          <p:nvSpPr>
            <p:cNvPr name="Freeform 6" id="6"/>
            <p:cNvSpPr/>
            <p:nvPr/>
          </p:nvSpPr>
          <p:spPr>
            <a:xfrm>
              <a:off x="0" y="0"/>
              <a:ext cx="13004800" cy="393700"/>
            </a:xfrm>
            <a:custGeom>
              <a:avLst/>
              <a:gdLst/>
              <a:ahLst/>
              <a:cxnLst/>
              <a:rect r="r" b="b" t="t" l="l"/>
              <a:pathLst>
                <a:path h="393700" w="13004800">
                  <a:moveTo>
                    <a:pt x="0" y="393700"/>
                  </a:moveTo>
                  <a:lnTo>
                    <a:pt x="0" y="0"/>
                  </a:lnTo>
                  <a:lnTo>
                    <a:pt x="13004800" y="0"/>
                  </a:lnTo>
                  <a:lnTo>
                    <a:pt x="13004800" y="393700"/>
                  </a:lnTo>
                  <a:lnTo>
                    <a:pt x="0" y="393700"/>
                  </a:lnTo>
                  <a:close/>
                </a:path>
              </a:pathLst>
            </a:custGeom>
            <a:solidFill>
              <a:srgbClr val="FFC609"/>
            </a:solidFill>
          </p:spPr>
        </p:sp>
      </p:grpSp>
      <p:sp>
        <p:nvSpPr>
          <p:cNvPr name="TextBox 7" id="7"/>
          <p:cNvSpPr txBox="true"/>
          <p:nvPr/>
        </p:nvSpPr>
        <p:spPr>
          <a:xfrm rot="0">
            <a:off x="82038" y="949373"/>
            <a:ext cx="3561715" cy="476250"/>
          </a:xfrm>
          <a:prstGeom prst="rect">
            <a:avLst/>
          </a:prstGeom>
        </p:spPr>
        <p:txBody>
          <a:bodyPr anchor="t" rtlCol="false" tIns="0" lIns="0" bIns="0" rIns="0">
            <a:spAutoFit/>
          </a:bodyPr>
          <a:lstStyle/>
          <a:p>
            <a:pPr algn="l">
              <a:lnSpc>
                <a:spcPts val="3779"/>
              </a:lnSpc>
            </a:pPr>
            <a:r>
              <a:rPr lang="en-US" sz="3150" spc="5" u="sng">
                <a:solidFill>
                  <a:srgbClr val="593F2A"/>
                </a:solidFill>
                <a:latin typeface="Tahoma Bold"/>
              </a:rPr>
              <a:t>MEET OUR TEAM</a:t>
            </a:r>
          </a:p>
        </p:txBody>
      </p:sp>
      <p:pic>
        <p:nvPicPr>
          <p:cNvPr name="Picture 8" id="8"/>
          <p:cNvPicPr>
            <a:picLocks noChangeAspect="true"/>
          </p:cNvPicPr>
          <p:nvPr/>
        </p:nvPicPr>
        <p:blipFill>
          <a:blip r:embed="rId5"/>
          <a:srcRect l="70" t="0" r="70" b="0"/>
          <a:stretch>
            <a:fillRect/>
          </a:stretch>
        </p:blipFill>
        <p:spPr>
          <a:xfrm flipH="false" flipV="false" rot="0">
            <a:off x="381182" y="2156811"/>
            <a:ext cx="2684207" cy="2325782"/>
          </a:xfrm>
          <a:prstGeom prst="rect">
            <a:avLst/>
          </a:prstGeom>
        </p:spPr>
      </p:pic>
      <p:pic>
        <p:nvPicPr>
          <p:cNvPr name="Picture 9" id="9"/>
          <p:cNvPicPr>
            <a:picLocks noChangeAspect="true"/>
          </p:cNvPicPr>
          <p:nvPr/>
        </p:nvPicPr>
        <p:blipFill>
          <a:blip r:embed="rId6"/>
          <a:srcRect l="70" t="0" r="70" b="0"/>
          <a:stretch>
            <a:fillRect/>
          </a:stretch>
        </p:blipFill>
        <p:spPr>
          <a:xfrm flipH="false" flipV="false" rot="0">
            <a:off x="6336279" y="2156811"/>
            <a:ext cx="2684208" cy="2325782"/>
          </a:xfrm>
          <a:prstGeom prst="rect">
            <a:avLst/>
          </a:prstGeom>
        </p:spPr>
      </p:pic>
      <p:pic>
        <p:nvPicPr>
          <p:cNvPr name="Picture 10" id="10"/>
          <p:cNvPicPr>
            <a:picLocks noChangeAspect="true"/>
          </p:cNvPicPr>
          <p:nvPr/>
        </p:nvPicPr>
        <p:blipFill>
          <a:blip r:embed="rId7"/>
          <a:srcRect l="70" t="0" r="70" b="0"/>
          <a:stretch>
            <a:fillRect/>
          </a:stretch>
        </p:blipFill>
        <p:spPr>
          <a:xfrm flipH="false" flipV="false" rot="0">
            <a:off x="3307502" y="2156811"/>
            <a:ext cx="2684207" cy="2325782"/>
          </a:xfrm>
          <a:prstGeom prst="rect">
            <a:avLst/>
          </a:prstGeom>
        </p:spPr>
      </p:pic>
      <p:sp>
        <p:nvSpPr>
          <p:cNvPr name="TextBox 11" id="11"/>
          <p:cNvSpPr txBox="true"/>
          <p:nvPr/>
        </p:nvSpPr>
        <p:spPr>
          <a:xfrm rot="0">
            <a:off x="233259" y="4581588"/>
            <a:ext cx="2524760" cy="325755"/>
          </a:xfrm>
          <a:prstGeom prst="rect">
            <a:avLst/>
          </a:prstGeom>
        </p:spPr>
        <p:txBody>
          <a:bodyPr anchor="t" rtlCol="false" tIns="0" lIns="0" bIns="0" rIns="0">
            <a:spAutoFit/>
          </a:bodyPr>
          <a:lstStyle/>
          <a:p>
            <a:pPr algn="l">
              <a:lnSpc>
                <a:spcPts val="2460"/>
              </a:lnSpc>
            </a:pPr>
            <a:r>
              <a:rPr lang="en-US" sz="2050" spc="35">
                <a:solidFill>
                  <a:srgbClr val="231F20"/>
                </a:solidFill>
                <a:latin typeface="Tahoma Bold"/>
              </a:rPr>
              <a:t>PRIYANSH KANOJE</a:t>
            </a:r>
          </a:p>
        </p:txBody>
      </p:sp>
      <p:sp>
        <p:nvSpPr>
          <p:cNvPr name="TextBox 12" id="12"/>
          <p:cNvSpPr txBox="true"/>
          <p:nvPr/>
        </p:nvSpPr>
        <p:spPr>
          <a:xfrm rot="0">
            <a:off x="3329837" y="4581588"/>
            <a:ext cx="2653665" cy="325755"/>
          </a:xfrm>
          <a:prstGeom prst="rect">
            <a:avLst/>
          </a:prstGeom>
        </p:spPr>
        <p:txBody>
          <a:bodyPr anchor="t" rtlCol="false" tIns="0" lIns="0" bIns="0" rIns="0">
            <a:spAutoFit/>
          </a:bodyPr>
          <a:lstStyle/>
          <a:p>
            <a:pPr algn="l">
              <a:lnSpc>
                <a:spcPts val="2460"/>
              </a:lnSpc>
            </a:pPr>
            <a:r>
              <a:rPr lang="en-US" sz="2050" spc="-114">
                <a:solidFill>
                  <a:srgbClr val="231F20"/>
                </a:solidFill>
                <a:latin typeface="Tahoma Bold"/>
              </a:rPr>
              <a:t>PRERNA SHEKHWAT</a:t>
            </a:r>
          </a:p>
        </p:txBody>
      </p:sp>
      <p:sp>
        <p:nvSpPr>
          <p:cNvPr name="TextBox 13" id="13"/>
          <p:cNvSpPr txBox="true"/>
          <p:nvPr/>
        </p:nvSpPr>
        <p:spPr>
          <a:xfrm rot="0">
            <a:off x="6844945" y="4581588"/>
            <a:ext cx="2128520" cy="325755"/>
          </a:xfrm>
          <a:prstGeom prst="rect">
            <a:avLst/>
          </a:prstGeom>
        </p:spPr>
        <p:txBody>
          <a:bodyPr anchor="t" rtlCol="false" tIns="0" lIns="0" bIns="0" rIns="0">
            <a:spAutoFit/>
          </a:bodyPr>
          <a:lstStyle/>
          <a:p>
            <a:pPr algn="l">
              <a:lnSpc>
                <a:spcPts val="2460"/>
              </a:lnSpc>
            </a:pPr>
            <a:r>
              <a:rPr lang="en-US" sz="2050" spc="30">
                <a:solidFill>
                  <a:srgbClr val="231F20"/>
                </a:solidFill>
                <a:latin typeface="Tahoma Bold"/>
              </a:rPr>
              <a:t>VAIBHAV AMRIT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59" r="0" b="259"/>
          <a:stretch>
            <a:fillRect/>
          </a:stretch>
        </p:blipFill>
        <p:spPr>
          <a:xfrm flipH="false" flipV="false" rot="0">
            <a:off x="82038" y="70130"/>
            <a:ext cx="1295399" cy="657224"/>
          </a:xfrm>
          <a:prstGeom prst="rect">
            <a:avLst/>
          </a:prstGeom>
        </p:spPr>
      </p:pic>
      <p:pic>
        <p:nvPicPr>
          <p:cNvPr name="Picture 3" id="3"/>
          <p:cNvPicPr>
            <a:picLocks noChangeAspect="true"/>
          </p:cNvPicPr>
          <p:nvPr/>
        </p:nvPicPr>
        <p:blipFill>
          <a:blip r:embed="rId3"/>
          <a:srcRect l="0" t="292" r="0" b="292"/>
          <a:stretch>
            <a:fillRect/>
          </a:stretch>
        </p:blipFill>
        <p:spPr>
          <a:xfrm flipH="false" flipV="false" rot="0">
            <a:off x="4587552" y="0"/>
            <a:ext cx="819149" cy="729748"/>
          </a:xfrm>
          <a:prstGeom prst="rect">
            <a:avLst/>
          </a:prstGeom>
        </p:spPr>
      </p:pic>
      <p:pic>
        <p:nvPicPr>
          <p:cNvPr name="Picture 4" id="4"/>
          <p:cNvPicPr>
            <a:picLocks noChangeAspect="true"/>
          </p:cNvPicPr>
          <p:nvPr/>
        </p:nvPicPr>
        <p:blipFill>
          <a:blip r:embed="rId4"/>
          <a:srcRect l="39" t="0" r="39" b="0"/>
          <a:stretch>
            <a:fillRect/>
          </a:stretch>
        </p:blipFill>
        <p:spPr>
          <a:xfrm flipH="false" flipV="false" rot="0">
            <a:off x="8126007" y="76686"/>
            <a:ext cx="1532921" cy="485156"/>
          </a:xfrm>
          <a:prstGeom prst="rect">
            <a:avLst/>
          </a:prstGeom>
        </p:spPr>
      </p:pic>
      <p:grpSp>
        <p:nvGrpSpPr>
          <p:cNvPr name="Group 5" id="5"/>
          <p:cNvGrpSpPr/>
          <p:nvPr/>
        </p:nvGrpSpPr>
        <p:grpSpPr>
          <a:xfrm rot="0">
            <a:off x="0" y="6909664"/>
            <a:ext cx="9753600" cy="295275"/>
            <a:chOff x="0" y="0"/>
            <a:chExt cx="13004800" cy="393700"/>
          </a:xfrm>
        </p:grpSpPr>
        <p:sp>
          <p:nvSpPr>
            <p:cNvPr name="Freeform 6" id="6"/>
            <p:cNvSpPr/>
            <p:nvPr/>
          </p:nvSpPr>
          <p:spPr>
            <a:xfrm>
              <a:off x="0" y="0"/>
              <a:ext cx="13004800" cy="393700"/>
            </a:xfrm>
            <a:custGeom>
              <a:avLst/>
              <a:gdLst/>
              <a:ahLst/>
              <a:cxnLst/>
              <a:rect r="r" b="b" t="t" l="l"/>
              <a:pathLst>
                <a:path h="393700" w="13004800">
                  <a:moveTo>
                    <a:pt x="0" y="393700"/>
                  </a:moveTo>
                  <a:lnTo>
                    <a:pt x="0" y="0"/>
                  </a:lnTo>
                  <a:lnTo>
                    <a:pt x="13004800" y="0"/>
                  </a:lnTo>
                  <a:lnTo>
                    <a:pt x="13004800" y="393700"/>
                  </a:lnTo>
                  <a:lnTo>
                    <a:pt x="0" y="393700"/>
                  </a:lnTo>
                  <a:close/>
                </a:path>
              </a:pathLst>
            </a:custGeom>
            <a:solidFill>
              <a:srgbClr val="FFC609"/>
            </a:solidFill>
          </p:spPr>
        </p:sp>
      </p:grpSp>
      <p:sp>
        <p:nvSpPr>
          <p:cNvPr name="TextBox 7" id="7"/>
          <p:cNvSpPr txBox="true"/>
          <p:nvPr/>
        </p:nvSpPr>
        <p:spPr>
          <a:xfrm rot="0">
            <a:off x="82038" y="1086197"/>
            <a:ext cx="1945639" cy="542925"/>
          </a:xfrm>
          <a:prstGeom prst="rect">
            <a:avLst/>
          </a:prstGeom>
        </p:spPr>
        <p:txBody>
          <a:bodyPr anchor="t" rtlCol="false" tIns="0" lIns="0" bIns="0" rIns="0">
            <a:spAutoFit/>
          </a:bodyPr>
          <a:lstStyle/>
          <a:p>
            <a:pPr algn="l">
              <a:lnSpc>
                <a:spcPts val="3779"/>
              </a:lnSpc>
            </a:pPr>
            <a:r>
              <a:rPr lang="en-US" sz="3150" spc="70" u="sng">
                <a:solidFill>
                  <a:srgbClr val="593F2A"/>
                </a:solidFill>
                <a:latin typeface="Arial Bold"/>
              </a:rPr>
              <a:t>Abstract</a:t>
            </a:r>
          </a:p>
        </p:txBody>
      </p:sp>
      <p:pic>
        <p:nvPicPr>
          <p:cNvPr name="Picture 8" id="8"/>
          <p:cNvPicPr>
            <a:picLocks noChangeAspect="true"/>
          </p:cNvPicPr>
          <p:nvPr/>
        </p:nvPicPr>
        <p:blipFill>
          <a:blip r:embed="rId5"/>
          <a:srcRect l="0" t="0" r="0" b="0"/>
          <a:stretch>
            <a:fillRect/>
          </a:stretch>
        </p:blipFill>
        <p:spPr>
          <a:xfrm flipH="false" flipV="false" rot="0">
            <a:off x="358860" y="2530679"/>
            <a:ext cx="66675" cy="66674"/>
          </a:xfrm>
          <a:prstGeom prst="rect">
            <a:avLst/>
          </a:prstGeom>
        </p:spPr>
      </p:pic>
      <p:sp>
        <p:nvSpPr>
          <p:cNvPr name="TextBox 9" id="9"/>
          <p:cNvSpPr txBox="true"/>
          <p:nvPr/>
        </p:nvSpPr>
        <p:spPr>
          <a:xfrm rot="0">
            <a:off x="541720" y="2331733"/>
            <a:ext cx="8813800" cy="2787716"/>
          </a:xfrm>
          <a:prstGeom prst="rect">
            <a:avLst/>
          </a:prstGeom>
        </p:spPr>
        <p:txBody>
          <a:bodyPr anchor="t" rtlCol="false" tIns="0" lIns="0" bIns="0" rIns="0">
            <a:spAutoFit/>
          </a:bodyPr>
          <a:lstStyle/>
          <a:p>
            <a:pPr algn="just">
              <a:lnSpc>
                <a:spcPts val="2244"/>
              </a:lnSpc>
            </a:pPr>
            <a:r>
              <a:rPr lang="en-US" sz="1599" spc="30">
                <a:solidFill>
                  <a:srgbClr val="231F20"/>
                </a:solidFill>
                <a:latin typeface="Arial Bold"/>
              </a:rPr>
              <a:t>Diagnosis360 is an intelligent healthcare system that utilizes machine learning algorithms  to predict the likelihood of a patient developing various diseases based on their medical  history, lifestyle, and other relevant factors. The system takes in data from various  sources such as electronic health records, medical databases, and patient self-reports to  create a comprehensive profile of the patient.</a:t>
            </a:r>
          </a:p>
          <a:p>
            <a:pPr algn="just">
              <a:lnSpc>
                <a:spcPts val="2244"/>
              </a:lnSpc>
            </a:pPr>
            <a:r>
              <a:rPr lang="en-US" sz="1599" spc="30">
                <a:solidFill>
                  <a:srgbClr val="231F20"/>
                </a:solidFill>
                <a:latin typeface="Arial Bold"/>
              </a:rPr>
              <a:t>The system uses various machine learning models to predict the probability of a patient  developing multiple diseases such as diabetes, Heart Disease, Breast Cancer disease, and  more. These predictions are based on various features such as age, gender, family history,  lifestyle factors such as smoking, alcohol consumption, exercise habits, and more.</a:t>
            </a:r>
          </a:p>
        </p:txBody>
      </p:sp>
      <p:pic>
        <p:nvPicPr>
          <p:cNvPr name="Picture 10" id="10"/>
          <p:cNvPicPr>
            <a:picLocks noChangeAspect="true"/>
          </p:cNvPicPr>
          <p:nvPr/>
        </p:nvPicPr>
        <p:blipFill>
          <a:blip r:embed="rId5"/>
          <a:srcRect l="0" t="0" r="0" b="0"/>
          <a:stretch>
            <a:fillRect/>
          </a:stretch>
        </p:blipFill>
        <p:spPr>
          <a:xfrm flipH="false" flipV="false" rot="0">
            <a:off x="358860" y="4300604"/>
            <a:ext cx="66675" cy="66674"/>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59" r="0" b="259"/>
          <a:stretch>
            <a:fillRect/>
          </a:stretch>
        </p:blipFill>
        <p:spPr>
          <a:xfrm flipH="false" flipV="false" rot="0">
            <a:off x="82038" y="70130"/>
            <a:ext cx="1295399" cy="657224"/>
          </a:xfrm>
          <a:prstGeom prst="rect">
            <a:avLst/>
          </a:prstGeom>
        </p:spPr>
      </p:pic>
      <p:pic>
        <p:nvPicPr>
          <p:cNvPr name="Picture 3" id="3"/>
          <p:cNvPicPr>
            <a:picLocks noChangeAspect="true"/>
          </p:cNvPicPr>
          <p:nvPr/>
        </p:nvPicPr>
        <p:blipFill>
          <a:blip r:embed="rId3"/>
          <a:srcRect l="0" t="292" r="0" b="292"/>
          <a:stretch>
            <a:fillRect/>
          </a:stretch>
        </p:blipFill>
        <p:spPr>
          <a:xfrm flipH="false" flipV="false" rot="0">
            <a:off x="4587552" y="0"/>
            <a:ext cx="819149" cy="729748"/>
          </a:xfrm>
          <a:prstGeom prst="rect">
            <a:avLst/>
          </a:prstGeom>
        </p:spPr>
      </p:pic>
      <p:pic>
        <p:nvPicPr>
          <p:cNvPr name="Picture 4" id="4"/>
          <p:cNvPicPr>
            <a:picLocks noChangeAspect="true"/>
          </p:cNvPicPr>
          <p:nvPr/>
        </p:nvPicPr>
        <p:blipFill>
          <a:blip r:embed="rId4"/>
          <a:srcRect l="39" t="0" r="39" b="0"/>
          <a:stretch>
            <a:fillRect/>
          </a:stretch>
        </p:blipFill>
        <p:spPr>
          <a:xfrm flipH="false" flipV="false" rot="0">
            <a:off x="8126007" y="76686"/>
            <a:ext cx="1532921" cy="485156"/>
          </a:xfrm>
          <a:prstGeom prst="rect">
            <a:avLst/>
          </a:prstGeom>
        </p:spPr>
      </p:pic>
      <p:grpSp>
        <p:nvGrpSpPr>
          <p:cNvPr name="Group 5" id="5"/>
          <p:cNvGrpSpPr/>
          <p:nvPr/>
        </p:nvGrpSpPr>
        <p:grpSpPr>
          <a:xfrm rot="0">
            <a:off x="0" y="6909664"/>
            <a:ext cx="9753600" cy="295275"/>
            <a:chOff x="0" y="0"/>
            <a:chExt cx="13004800" cy="393700"/>
          </a:xfrm>
        </p:grpSpPr>
        <p:sp>
          <p:nvSpPr>
            <p:cNvPr name="Freeform 6" id="6"/>
            <p:cNvSpPr/>
            <p:nvPr/>
          </p:nvSpPr>
          <p:spPr>
            <a:xfrm>
              <a:off x="0" y="0"/>
              <a:ext cx="13004800" cy="393700"/>
            </a:xfrm>
            <a:custGeom>
              <a:avLst/>
              <a:gdLst/>
              <a:ahLst/>
              <a:cxnLst/>
              <a:rect r="r" b="b" t="t" l="l"/>
              <a:pathLst>
                <a:path h="393700" w="13004800">
                  <a:moveTo>
                    <a:pt x="0" y="393700"/>
                  </a:moveTo>
                  <a:lnTo>
                    <a:pt x="0" y="0"/>
                  </a:lnTo>
                  <a:lnTo>
                    <a:pt x="13004800" y="0"/>
                  </a:lnTo>
                  <a:lnTo>
                    <a:pt x="13004800" y="393700"/>
                  </a:lnTo>
                  <a:lnTo>
                    <a:pt x="0" y="393700"/>
                  </a:lnTo>
                  <a:close/>
                </a:path>
              </a:pathLst>
            </a:custGeom>
            <a:solidFill>
              <a:srgbClr val="FFC609"/>
            </a:solidFill>
          </p:spPr>
        </p:sp>
      </p:grpSp>
      <p:sp>
        <p:nvSpPr>
          <p:cNvPr name="TextBox 7" id="7"/>
          <p:cNvSpPr txBox="true"/>
          <p:nvPr/>
        </p:nvSpPr>
        <p:spPr>
          <a:xfrm rot="0">
            <a:off x="82038" y="1012514"/>
            <a:ext cx="4345305" cy="504825"/>
          </a:xfrm>
          <a:prstGeom prst="rect">
            <a:avLst/>
          </a:prstGeom>
        </p:spPr>
        <p:txBody>
          <a:bodyPr anchor="t" rtlCol="false" tIns="0" lIns="0" bIns="0" rIns="0">
            <a:spAutoFit/>
          </a:bodyPr>
          <a:lstStyle/>
          <a:p>
            <a:pPr algn="l">
              <a:lnSpc>
                <a:spcPts val="3539"/>
              </a:lnSpc>
            </a:pPr>
            <a:r>
              <a:rPr lang="en-US" sz="2949" spc="-24" u="sng">
                <a:solidFill>
                  <a:srgbClr val="593F2A"/>
                </a:solidFill>
                <a:latin typeface="Arial Bold"/>
              </a:rPr>
              <a:t>PROBLEM STATEMENT</a:t>
            </a:r>
          </a:p>
        </p:txBody>
      </p:sp>
      <p:pic>
        <p:nvPicPr>
          <p:cNvPr name="Picture 8" id="8"/>
          <p:cNvPicPr>
            <a:picLocks noChangeAspect="true"/>
          </p:cNvPicPr>
          <p:nvPr/>
        </p:nvPicPr>
        <p:blipFill>
          <a:blip r:embed="rId5"/>
          <a:srcRect l="0" t="3333" r="0" b="3333"/>
          <a:stretch>
            <a:fillRect/>
          </a:stretch>
        </p:blipFill>
        <p:spPr>
          <a:xfrm flipH="false" flipV="false" rot="0">
            <a:off x="460890" y="2459360"/>
            <a:ext cx="68917" cy="68917"/>
          </a:xfrm>
          <a:prstGeom prst="rect">
            <a:avLst/>
          </a:prstGeom>
        </p:spPr>
      </p:pic>
      <p:sp>
        <p:nvSpPr>
          <p:cNvPr name="TextBox 9" id="9"/>
          <p:cNvSpPr txBox="true"/>
          <p:nvPr/>
        </p:nvSpPr>
        <p:spPr>
          <a:xfrm rot="0">
            <a:off x="650329" y="2255987"/>
            <a:ext cx="8381365" cy="3220720"/>
          </a:xfrm>
          <a:prstGeom prst="rect">
            <a:avLst/>
          </a:prstGeom>
        </p:spPr>
        <p:txBody>
          <a:bodyPr anchor="t" rtlCol="false" tIns="0" lIns="0" bIns="0" rIns="0">
            <a:spAutoFit/>
          </a:bodyPr>
          <a:lstStyle/>
          <a:p>
            <a:pPr algn="just">
              <a:lnSpc>
                <a:spcPts val="2248"/>
              </a:lnSpc>
            </a:pPr>
            <a:r>
              <a:rPr lang="en-US" sz="1600" spc="40">
                <a:solidFill>
                  <a:srgbClr val="231F20"/>
                </a:solidFill>
                <a:latin typeface="Arial Bold"/>
              </a:rPr>
              <a:t>Traditional diagnostic methods can be time-consuming and may not always  provide accurate results, leading to delays in treatment and potentially negative  health outcomes for patients</a:t>
            </a:r>
          </a:p>
          <a:p>
            <a:pPr algn="just">
              <a:lnSpc>
                <a:spcPts val="1920"/>
              </a:lnSpc>
            </a:pPr>
            <a:r>
              <a:rPr lang="en-US" sz="1600" spc="40">
                <a:solidFill>
                  <a:srgbClr val="231F20"/>
                </a:solidFill>
                <a:latin typeface="Arial Bold"/>
              </a:rPr>
              <a:t>The need for accurate and efficient diagnosis of multiple diseases in patients.</a:t>
            </a:r>
          </a:p>
          <a:p>
            <a:pPr algn="just">
              <a:lnSpc>
                <a:spcPts val="2248"/>
              </a:lnSpc>
            </a:pPr>
            <a:r>
              <a:rPr lang="en-US" sz="1600" spc="45">
                <a:solidFill>
                  <a:srgbClr val="231F20"/>
                </a:solidFill>
                <a:latin typeface="Arial Bold"/>
              </a:rPr>
              <a:t>with the growing prevalence of chronic diseases and complex medical conditions,  healthcare professionals are faced with a growing burden of identifying and  treating multiple diseases in patients. This can lead to increased workload and  stress on healthcare systems, as well as a higher risk of misdiagnosis or missed  diagnoses.</a:t>
            </a:r>
          </a:p>
        </p:txBody>
      </p:sp>
      <p:pic>
        <p:nvPicPr>
          <p:cNvPr name="Picture 10" id="10"/>
          <p:cNvPicPr>
            <a:picLocks noChangeAspect="true"/>
          </p:cNvPicPr>
          <p:nvPr/>
        </p:nvPicPr>
        <p:blipFill>
          <a:blip r:embed="rId5"/>
          <a:srcRect l="0" t="3333" r="0" b="3333"/>
          <a:stretch>
            <a:fillRect/>
          </a:stretch>
        </p:blipFill>
        <p:spPr>
          <a:xfrm flipH="false" flipV="false" rot="0">
            <a:off x="460890" y="3601429"/>
            <a:ext cx="68917" cy="68917"/>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0">
            <a:off x="460890" y="4172463"/>
            <a:ext cx="68917" cy="68917"/>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59" r="0" b="259"/>
          <a:stretch>
            <a:fillRect/>
          </a:stretch>
        </p:blipFill>
        <p:spPr>
          <a:xfrm flipH="false" flipV="false" rot="0">
            <a:off x="82038" y="70130"/>
            <a:ext cx="1295399" cy="657224"/>
          </a:xfrm>
          <a:prstGeom prst="rect">
            <a:avLst/>
          </a:prstGeom>
        </p:spPr>
      </p:pic>
      <p:pic>
        <p:nvPicPr>
          <p:cNvPr name="Picture 3" id="3"/>
          <p:cNvPicPr>
            <a:picLocks noChangeAspect="true"/>
          </p:cNvPicPr>
          <p:nvPr/>
        </p:nvPicPr>
        <p:blipFill>
          <a:blip r:embed="rId3"/>
          <a:srcRect l="0" t="292" r="0" b="292"/>
          <a:stretch>
            <a:fillRect/>
          </a:stretch>
        </p:blipFill>
        <p:spPr>
          <a:xfrm flipH="false" flipV="false" rot="0">
            <a:off x="4587552" y="0"/>
            <a:ext cx="819149" cy="729748"/>
          </a:xfrm>
          <a:prstGeom prst="rect">
            <a:avLst/>
          </a:prstGeom>
        </p:spPr>
      </p:pic>
      <p:pic>
        <p:nvPicPr>
          <p:cNvPr name="Picture 4" id="4"/>
          <p:cNvPicPr>
            <a:picLocks noChangeAspect="true"/>
          </p:cNvPicPr>
          <p:nvPr/>
        </p:nvPicPr>
        <p:blipFill>
          <a:blip r:embed="rId4"/>
          <a:srcRect l="39" t="0" r="39" b="0"/>
          <a:stretch>
            <a:fillRect/>
          </a:stretch>
        </p:blipFill>
        <p:spPr>
          <a:xfrm flipH="false" flipV="false" rot="0">
            <a:off x="8126007" y="76686"/>
            <a:ext cx="1532921" cy="485156"/>
          </a:xfrm>
          <a:prstGeom prst="rect">
            <a:avLst/>
          </a:prstGeom>
        </p:spPr>
      </p:pic>
      <p:grpSp>
        <p:nvGrpSpPr>
          <p:cNvPr name="Group 5" id="5"/>
          <p:cNvGrpSpPr/>
          <p:nvPr/>
        </p:nvGrpSpPr>
        <p:grpSpPr>
          <a:xfrm rot="0">
            <a:off x="0" y="6909664"/>
            <a:ext cx="9753600" cy="295275"/>
            <a:chOff x="0" y="0"/>
            <a:chExt cx="13004800" cy="393700"/>
          </a:xfrm>
        </p:grpSpPr>
        <p:sp>
          <p:nvSpPr>
            <p:cNvPr name="Freeform 6" id="6"/>
            <p:cNvSpPr/>
            <p:nvPr/>
          </p:nvSpPr>
          <p:spPr>
            <a:xfrm>
              <a:off x="0" y="0"/>
              <a:ext cx="13004800" cy="393700"/>
            </a:xfrm>
            <a:custGeom>
              <a:avLst/>
              <a:gdLst/>
              <a:ahLst/>
              <a:cxnLst/>
              <a:rect r="r" b="b" t="t" l="l"/>
              <a:pathLst>
                <a:path h="393700" w="13004800">
                  <a:moveTo>
                    <a:pt x="0" y="393700"/>
                  </a:moveTo>
                  <a:lnTo>
                    <a:pt x="0" y="0"/>
                  </a:lnTo>
                  <a:lnTo>
                    <a:pt x="13004800" y="0"/>
                  </a:lnTo>
                  <a:lnTo>
                    <a:pt x="13004800" y="393700"/>
                  </a:lnTo>
                  <a:lnTo>
                    <a:pt x="0" y="393700"/>
                  </a:lnTo>
                  <a:close/>
                </a:path>
              </a:pathLst>
            </a:custGeom>
            <a:solidFill>
              <a:srgbClr val="FFC609"/>
            </a:solidFill>
          </p:spPr>
        </p:sp>
      </p:grpSp>
      <p:sp>
        <p:nvSpPr>
          <p:cNvPr name="TextBox 7" id="7"/>
          <p:cNvSpPr txBox="true"/>
          <p:nvPr/>
        </p:nvSpPr>
        <p:spPr>
          <a:xfrm rot="0">
            <a:off x="82038" y="952650"/>
            <a:ext cx="3885565" cy="504825"/>
          </a:xfrm>
          <a:prstGeom prst="rect">
            <a:avLst/>
          </a:prstGeom>
        </p:spPr>
        <p:txBody>
          <a:bodyPr anchor="t" rtlCol="false" tIns="0" lIns="0" bIns="0" rIns="0">
            <a:spAutoFit/>
          </a:bodyPr>
          <a:lstStyle/>
          <a:p>
            <a:pPr algn="l">
              <a:lnSpc>
                <a:spcPts val="3539"/>
              </a:lnSpc>
            </a:pPr>
            <a:r>
              <a:rPr lang="en-US" sz="2949" spc="-149" u="sng">
                <a:solidFill>
                  <a:srgbClr val="593F2A"/>
                </a:solidFill>
                <a:latin typeface="Arial Bold"/>
              </a:rPr>
              <a:t>PROJECT OVERVIEW</a:t>
            </a:r>
          </a:p>
        </p:txBody>
      </p:sp>
      <p:sp>
        <p:nvSpPr>
          <p:cNvPr name="TextBox 8" id="8"/>
          <p:cNvSpPr txBox="true"/>
          <p:nvPr/>
        </p:nvSpPr>
        <p:spPr>
          <a:xfrm rot="0">
            <a:off x="212732" y="1673245"/>
            <a:ext cx="9446196" cy="2383278"/>
          </a:xfrm>
          <a:prstGeom prst="rect">
            <a:avLst/>
          </a:prstGeom>
        </p:spPr>
        <p:txBody>
          <a:bodyPr anchor="t" rtlCol="false" tIns="0" lIns="0" bIns="0" rIns="0">
            <a:spAutoFit/>
          </a:bodyPr>
          <a:lstStyle/>
          <a:p>
            <a:pPr algn="just">
              <a:lnSpc>
                <a:spcPts val="2210"/>
              </a:lnSpc>
            </a:pPr>
            <a:r>
              <a:rPr lang="en-US" sz="1632" spc="14">
                <a:solidFill>
                  <a:srgbClr val="231F20"/>
                </a:solidFill>
                <a:latin typeface="Arial Bold"/>
              </a:rPr>
              <a:t>M</a:t>
            </a:r>
            <a:r>
              <a:rPr lang="en-US" sz="1632" spc="14">
                <a:solidFill>
                  <a:srgbClr val="231F20"/>
                </a:solidFill>
                <a:latin typeface="Arial Bold"/>
              </a:rPr>
              <a:t>ultiple disease prediction system [Diagnosis360] is a project that aims to  predict various diseases based on the input symptoms of the patient. In this  project, several machine learning algorithms have been implemented to predict  the disease accurately. The algorithms used in this project include Decision Tree,  SVM, Logistic Regression.</a:t>
            </a:r>
          </a:p>
          <a:p>
            <a:pPr algn="just">
              <a:lnSpc>
                <a:spcPts val="2211"/>
              </a:lnSpc>
            </a:pPr>
            <a:r>
              <a:rPr lang="en-US" sz="1632" spc="15">
                <a:solidFill>
                  <a:srgbClr val="231F20"/>
                </a:solidFill>
                <a:latin typeface="Arial Bold"/>
              </a:rPr>
              <a:t> </a:t>
            </a:r>
          </a:p>
          <a:p>
            <a:pPr algn="l">
              <a:lnSpc>
                <a:spcPts val="1959"/>
              </a:lnSpc>
            </a:pPr>
            <a:r>
              <a:rPr lang="en-US" sz="1632" spc="21">
                <a:solidFill>
                  <a:srgbClr val="231F20"/>
                </a:solidFill>
                <a:latin typeface="Arial Bold"/>
              </a:rPr>
              <a:t> 1) Decision Tree Algorithm for Symptom Checker</a:t>
            </a:r>
          </a:p>
          <a:p>
            <a:pPr algn="l">
              <a:lnSpc>
                <a:spcPts val="1959"/>
              </a:lnSpc>
            </a:pPr>
            <a:r>
              <a:rPr lang="en-US" sz="1632" spc="36">
                <a:solidFill>
                  <a:srgbClr val="231F20"/>
                </a:solidFill>
                <a:latin typeface="Arial Bold"/>
              </a:rPr>
              <a:t> 2) Support Vector Machine for Diabetes and Parkinson's Disease Prediction   </a:t>
            </a:r>
          </a:p>
          <a:p>
            <a:pPr algn="l">
              <a:lnSpc>
                <a:spcPts val="1959"/>
              </a:lnSpc>
            </a:pPr>
            <a:r>
              <a:rPr lang="en-US" sz="1632" spc="31">
                <a:solidFill>
                  <a:srgbClr val="231F20"/>
                </a:solidFill>
                <a:latin typeface="Arial Bold"/>
              </a:rPr>
              <a:t> 3) </a:t>
            </a:r>
            <a:r>
              <a:rPr lang="en-US" sz="1632" spc="31">
                <a:solidFill>
                  <a:srgbClr val="231F20"/>
                </a:solidFill>
                <a:latin typeface="Arial Bold"/>
              </a:rPr>
              <a:t>Heart Disease Prediction from Logistic Regression</a:t>
            </a:r>
          </a:p>
          <a:p>
            <a:pPr algn="l">
              <a:lnSpc>
                <a:spcPts val="1959"/>
              </a:lnSpc>
            </a:pPr>
            <a:r>
              <a:rPr lang="en-US" sz="1632" spc="9">
                <a:solidFill>
                  <a:srgbClr val="231F20"/>
                </a:solidFill>
                <a:latin typeface="Arial Bold"/>
              </a:rPr>
              <a:t> 4) </a:t>
            </a:r>
            <a:r>
              <a:rPr lang="en-US" sz="1632" spc="9">
                <a:solidFill>
                  <a:srgbClr val="231F20"/>
                </a:solidFill>
                <a:latin typeface="Arial Bold"/>
              </a:rPr>
              <a:t>Breast Cancer Prediction using Neural Network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59" r="0" b="259"/>
          <a:stretch>
            <a:fillRect/>
          </a:stretch>
        </p:blipFill>
        <p:spPr>
          <a:xfrm flipH="false" flipV="false" rot="0">
            <a:off x="82038" y="70130"/>
            <a:ext cx="1295399" cy="657224"/>
          </a:xfrm>
          <a:prstGeom prst="rect">
            <a:avLst/>
          </a:prstGeom>
        </p:spPr>
      </p:pic>
      <p:pic>
        <p:nvPicPr>
          <p:cNvPr name="Picture 3" id="3"/>
          <p:cNvPicPr>
            <a:picLocks noChangeAspect="true"/>
          </p:cNvPicPr>
          <p:nvPr/>
        </p:nvPicPr>
        <p:blipFill>
          <a:blip r:embed="rId3"/>
          <a:srcRect l="0" t="292" r="0" b="292"/>
          <a:stretch>
            <a:fillRect/>
          </a:stretch>
        </p:blipFill>
        <p:spPr>
          <a:xfrm flipH="false" flipV="false" rot="0">
            <a:off x="4587552" y="0"/>
            <a:ext cx="819149" cy="729748"/>
          </a:xfrm>
          <a:prstGeom prst="rect">
            <a:avLst/>
          </a:prstGeom>
        </p:spPr>
      </p:pic>
      <p:pic>
        <p:nvPicPr>
          <p:cNvPr name="Picture 4" id="4"/>
          <p:cNvPicPr>
            <a:picLocks noChangeAspect="true"/>
          </p:cNvPicPr>
          <p:nvPr/>
        </p:nvPicPr>
        <p:blipFill>
          <a:blip r:embed="rId4"/>
          <a:srcRect l="39" t="0" r="39" b="0"/>
          <a:stretch>
            <a:fillRect/>
          </a:stretch>
        </p:blipFill>
        <p:spPr>
          <a:xfrm flipH="false" flipV="false" rot="0">
            <a:off x="8126007" y="76686"/>
            <a:ext cx="1532921" cy="485156"/>
          </a:xfrm>
          <a:prstGeom prst="rect">
            <a:avLst/>
          </a:prstGeom>
        </p:spPr>
      </p:pic>
      <p:grpSp>
        <p:nvGrpSpPr>
          <p:cNvPr name="Group 5" id="5"/>
          <p:cNvGrpSpPr/>
          <p:nvPr/>
        </p:nvGrpSpPr>
        <p:grpSpPr>
          <a:xfrm rot="0">
            <a:off x="0" y="6909664"/>
            <a:ext cx="9753600" cy="295275"/>
            <a:chOff x="0" y="0"/>
            <a:chExt cx="13004800" cy="393700"/>
          </a:xfrm>
        </p:grpSpPr>
        <p:sp>
          <p:nvSpPr>
            <p:cNvPr name="Freeform 6" id="6"/>
            <p:cNvSpPr/>
            <p:nvPr/>
          </p:nvSpPr>
          <p:spPr>
            <a:xfrm>
              <a:off x="0" y="0"/>
              <a:ext cx="13004800" cy="393700"/>
            </a:xfrm>
            <a:custGeom>
              <a:avLst/>
              <a:gdLst/>
              <a:ahLst/>
              <a:cxnLst/>
              <a:rect r="r" b="b" t="t" l="l"/>
              <a:pathLst>
                <a:path h="393700" w="13004800">
                  <a:moveTo>
                    <a:pt x="0" y="393700"/>
                  </a:moveTo>
                  <a:lnTo>
                    <a:pt x="0" y="0"/>
                  </a:lnTo>
                  <a:lnTo>
                    <a:pt x="13004800" y="0"/>
                  </a:lnTo>
                  <a:lnTo>
                    <a:pt x="13004800" y="393700"/>
                  </a:lnTo>
                  <a:lnTo>
                    <a:pt x="0" y="393700"/>
                  </a:lnTo>
                  <a:close/>
                </a:path>
              </a:pathLst>
            </a:custGeom>
            <a:solidFill>
              <a:srgbClr val="FFC609"/>
            </a:solidFill>
          </p:spPr>
        </p:sp>
      </p:grpSp>
      <p:sp>
        <p:nvSpPr>
          <p:cNvPr name="TextBox 7" id="7"/>
          <p:cNvSpPr txBox="true"/>
          <p:nvPr/>
        </p:nvSpPr>
        <p:spPr>
          <a:xfrm rot="0">
            <a:off x="82038" y="956537"/>
            <a:ext cx="4848225" cy="495300"/>
          </a:xfrm>
          <a:prstGeom prst="rect">
            <a:avLst/>
          </a:prstGeom>
        </p:spPr>
        <p:txBody>
          <a:bodyPr anchor="t" rtlCol="false" tIns="0" lIns="0" bIns="0" rIns="0">
            <a:spAutoFit/>
          </a:bodyPr>
          <a:lstStyle/>
          <a:p>
            <a:pPr algn="l">
              <a:lnSpc>
                <a:spcPts val="3419"/>
              </a:lnSpc>
            </a:pPr>
            <a:r>
              <a:rPr lang="en-US" sz="2850" spc="-120" u="sng">
                <a:solidFill>
                  <a:srgbClr val="593F2A"/>
                </a:solidFill>
                <a:latin typeface="Arial Bold"/>
              </a:rPr>
              <a:t>WHO ARE THE END USER?</a:t>
            </a:r>
          </a:p>
        </p:txBody>
      </p:sp>
      <p:sp>
        <p:nvSpPr>
          <p:cNvPr name="TextBox 8" id="8"/>
          <p:cNvSpPr txBox="true"/>
          <p:nvPr/>
        </p:nvSpPr>
        <p:spPr>
          <a:xfrm rot="0">
            <a:off x="729737" y="1975079"/>
            <a:ext cx="7678922" cy="1682521"/>
          </a:xfrm>
          <a:prstGeom prst="rect">
            <a:avLst/>
          </a:prstGeom>
        </p:spPr>
        <p:txBody>
          <a:bodyPr anchor="t" rtlCol="false" tIns="0" lIns="0" bIns="0" rIns="0">
            <a:spAutoFit/>
          </a:bodyPr>
          <a:lstStyle/>
          <a:p>
            <a:pPr algn="l" marL="345376" indent="-172688" lvl="1">
              <a:lnSpc>
                <a:spcPts val="2244"/>
              </a:lnSpc>
              <a:buFont typeface="Arial"/>
              <a:buChar char="•"/>
            </a:pPr>
            <a:r>
              <a:rPr lang="en-US" sz="1599" spc="36">
                <a:solidFill>
                  <a:srgbClr val="231F20"/>
                </a:solidFill>
                <a:latin typeface="Arial Bold"/>
              </a:rPr>
              <a:t>Patients	can	use	this	system	to	self-assess	their	health	and	receive  recommendations for further medical evaluation or treatment.</a:t>
            </a:r>
          </a:p>
          <a:p>
            <a:pPr algn="l" marL="345376" indent="-172688" lvl="1">
              <a:lnSpc>
                <a:spcPts val="2244"/>
              </a:lnSpc>
              <a:buFont typeface="Arial"/>
              <a:buChar char="•"/>
            </a:pPr>
            <a:r>
              <a:rPr lang="en-US" sz="1599" spc="41">
                <a:solidFill>
                  <a:srgbClr val="231F20"/>
                </a:solidFill>
                <a:latin typeface="Arial Bold"/>
              </a:rPr>
              <a:t>Healthcare providers such as doctors, nurses, and other medical professionals  can use this system to help diagnose and treat patients.</a:t>
            </a:r>
          </a:p>
          <a:p>
            <a:pPr algn="l" marL="345376" indent="-172688" lvl="1">
              <a:lnSpc>
                <a:spcPts val="2244"/>
              </a:lnSpc>
              <a:buFont typeface="Arial"/>
              <a:buChar char="•"/>
            </a:pPr>
            <a:r>
              <a:rPr lang="en-US" sz="1599" spc="30">
                <a:solidFill>
                  <a:srgbClr val="231F20"/>
                </a:solidFill>
                <a:latin typeface="Arial Bold"/>
              </a:rPr>
              <a:t>Researchers can use this system to analyze data and identify patterns or  correlations between diseases and various risk factors.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59" r="0" b="259"/>
          <a:stretch>
            <a:fillRect/>
          </a:stretch>
        </p:blipFill>
        <p:spPr>
          <a:xfrm flipH="false" flipV="false" rot="0">
            <a:off x="82038" y="70130"/>
            <a:ext cx="1295399" cy="657224"/>
          </a:xfrm>
          <a:prstGeom prst="rect">
            <a:avLst/>
          </a:prstGeom>
        </p:spPr>
      </p:pic>
      <p:pic>
        <p:nvPicPr>
          <p:cNvPr name="Picture 3" id="3"/>
          <p:cNvPicPr>
            <a:picLocks noChangeAspect="true"/>
          </p:cNvPicPr>
          <p:nvPr/>
        </p:nvPicPr>
        <p:blipFill>
          <a:blip r:embed="rId3"/>
          <a:srcRect l="0" t="292" r="0" b="292"/>
          <a:stretch>
            <a:fillRect/>
          </a:stretch>
        </p:blipFill>
        <p:spPr>
          <a:xfrm flipH="false" flipV="false" rot="0">
            <a:off x="4587552" y="0"/>
            <a:ext cx="819149" cy="729748"/>
          </a:xfrm>
          <a:prstGeom prst="rect">
            <a:avLst/>
          </a:prstGeom>
        </p:spPr>
      </p:pic>
      <p:pic>
        <p:nvPicPr>
          <p:cNvPr name="Picture 4" id="4"/>
          <p:cNvPicPr>
            <a:picLocks noChangeAspect="true"/>
          </p:cNvPicPr>
          <p:nvPr/>
        </p:nvPicPr>
        <p:blipFill>
          <a:blip r:embed="rId4"/>
          <a:srcRect l="39" t="0" r="39" b="0"/>
          <a:stretch>
            <a:fillRect/>
          </a:stretch>
        </p:blipFill>
        <p:spPr>
          <a:xfrm flipH="false" flipV="false" rot="0">
            <a:off x="8126007" y="76686"/>
            <a:ext cx="1532921" cy="485156"/>
          </a:xfrm>
          <a:prstGeom prst="rect">
            <a:avLst/>
          </a:prstGeom>
        </p:spPr>
      </p:pic>
      <p:grpSp>
        <p:nvGrpSpPr>
          <p:cNvPr name="Group 5" id="5"/>
          <p:cNvGrpSpPr/>
          <p:nvPr/>
        </p:nvGrpSpPr>
        <p:grpSpPr>
          <a:xfrm rot="0">
            <a:off x="0" y="6909664"/>
            <a:ext cx="9753600" cy="295275"/>
            <a:chOff x="0" y="0"/>
            <a:chExt cx="13004800" cy="393700"/>
          </a:xfrm>
        </p:grpSpPr>
        <p:sp>
          <p:nvSpPr>
            <p:cNvPr name="Freeform 6" id="6"/>
            <p:cNvSpPr/>
            <p:nvPr/>
          </p:nvSpPr>
          <p:spPr>
            <a:xfrm>
              <a:off x="0" y="0"/>
              <a:ext cx="13004800" cy="393700"/>
            </a:xfrm>
            <a:custGeom>
              <a:avLst/>
              <a:gdLst/>
              <a:ahLst/>
              <a:cxnLst/>
              <a:rect r="r" b="b" t="t" l="l"/>
              <a:pathLst>
                <a:path h="393700" w="13004800">
                  <a:moveTo>
                    <a:pt x="0" y="393700"/>
                  </a:moveTo>
                  <a:lnTo>
                    <a:pt x="0" y="0"/>
                  </a:lnTo>
                  <a:lnTo>
                    <a:pt x="13004800" y="0"/>
                  </a:lnTo>
                  <a:lnTo>
                    <a:pt x="13004800" y="393700"/>
                  </a:lnTo>
                  <a:lnTo>
                    <a:pt x="0" y="393700"/>
                  </a:lnTo>
                  <a:close/>
                </a:path>
              </a:pathLst>
            </a:custGeom>
            <a:solidFill>
              <a:srgbClr val="FFC609"/>
            </a:solidFill>
          </p:spPr>
        </p:sp>
      </p:grpSp>
      <p:sp>
        <p:nvSpPr>
          <p:cNvPr name="TextBox 7" id="7"/>
          <p:cNvSpPr txBox="true"/>
          <p:nvPr/>
        </p:nvSpPr>
        <p:spPr>
          <a:xfrm rot="0">
            <a:off x="82038" y="1097308"/>
            <a:ext cx="3968750" cy="476250"/>
          </a:xfrm>
          <a:prstGeom prst="rect">
            <a:avLst/>
          </a:prstGeom>
        </p:spPr>
        <p:txBody>
          <a:bodyPr anchor="t" rtlCol="false" tIns="0" lIns="0" bIns="0" rIns="0">
            <a:spAutoFit/>
          </a:bodyPr>
          <a:lstStyle/>
          <a:p>
            <a:pPr algn="l">
              <a:lnSpc>
                <a:spcPts val="3779"/>
              </a:lnSpc>
            </a:pPr>
            <a:r>
              <a:rPr lang="en-US" sz="3150" spc="30" u="sng">
                <a:solidFill>
                  <a:srgbClr val="593F2A"/>
                </a:solidFill>
                <a:latin typeface="Tahoma Bold"/>
              </a:rPr>
              <a:t>THE WOW FACTOR</a:t>
            </a:r>
          </a:p>
        </p:txBody>
      </p:sp>
      <p:pic>
        <p:nvPicPr>
          <p:cNvPr name="Picture 8" id="8"/>
          <p:cNvPicPr>
            <a:picLocks noChangeAspect="true"/>
          </p:cNvPicPr>
          <p:nvPr/>
        </p:nvPicPr>
        <p:blipFill>
          <a:blip r:embed="rId5"/>
          <a:srcRect l="0" t="0" r="0" b="0"/>
          <a:stretch>
            <a:fillRect/>
          </a:stretch>
        </p:blipFill>
        <p:spPr>
          <a:xfrm flipH="false" flipV="false" rot="0">
            <a:off x="893444" y="2872317"/>
            <a:ext cx="76200" cy="76199"/>
          </a:xfrm>
          <a:prstGeom prst="rect">
            <a:avLst/>
          </a:prstGeom>
        </p:spPr>
      </p:pic>
      <p:sp>
        <p:nvSpPr>
          <p:cNvPr name="TextBox 9" id="9"/>
          <p:cNvSpPr txBox="true"/>
          <p:nvPr/>
        </p:nvSpPr>
        <p:spPr>
          <a:xfrm rot="0">
            <a:off x="1100564" y="2678458"/>
            <a:ext cx="7635875" cy="1708953"/>
          </a:xfrm>
          <a:prstGeom prst="rect">
            <a:avLst/>
          </a:prstGeom>
        </p:spPr>
        <p:txBody>
          <a:bodyPr anchor="t" rtlCol="false" tIns="0" lIns="0" bIns="0" rIns="0">
            <a:spAutoFit/>
          </a:bodyPr>
          <a:lstStyle/>
          <a:p>
            <a:pPr algn="just">
              <a:lnSpc>
                <a:spcPts val="2263"/>
              </a:lnSpc>
            </a:pPr>
            <a:r>
              <a:rPr lang="en-US" sz="1599" spc="-4">
                <a:solidFill>
                  <a:srgbClr val="231F20"/>
                </a:solidFill>
                <a:latin typeface="Tahoma Bold"/>
              </a:rPr>
              <a:t>Its ability to leverage advanced technology to improve the accuracy  and efficiency of disease diagnosis and treatment, ultimately leading  to better patient outcomes and a healthier population.</a:t>
            </a:r>
          </a:p>
          <a:p>
            <a:pPr algn="just">
              <a:lnSpc>
                <a:spcPts val="2263"/>
              </a:lnSpc>
            </a:pPr>
            <a:r>
              <a:rPr lang="en-US" sz="1599" spc="-4">
                <a:solidFill>
                  <a:srgbClr val="231F20"/>
                </a:solidFill>
                <a:latin typeface="Tahoma Bold"/>
              </a:rPr>
              <a:t>Analyze large amounts of patient data and use advanced machine  learning algorithms to accurately predict the likelihood of multiple  diseases in a single patient.</a:t>
            </a:r>
          </a:p>
        </p:txBody>
      </p:sp>
      <p:pic>
        <p:nvPicPr>
          <p:cNvPr name="Picture 10" id="10"/>
          <p:cNvPicPr>
            <a:picLocks noChangeAspect="true"/>
          </p:cNvPicPr>
          <p:nvPr/>
        </p:nvPicPr>
        <p:blipFill>
          <a:blip r:embed="rId5"/>
          <a:srcRect l="0" t="0" r="0" b="0"/>
          <a:stretch>
            <a:fillRect/>
          </a:stretch>
        </p:blipFill>
        <p:spPr>
          <a:xfrm flipH="false" flipV="false" rot="0">
            <a:off x="893444" y="4091517"/>
            <a:ext cx="76200" cy="76199"/>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59" r="0" b="259"/>
          <a:stretch>
            <a:fillRect/>
          </a:stretch>
        </p:blipFill>
        <p:spPr>
          <a:xfrm flipH="false" flipV="false" rot="0">
            <a:off x="82038" y="70130"/>
            <a:ext cx="1295399" cy="657224"/>
          </a:xfrm>
          <a:prstGeom prst="rect">
            <a:avLst/>
          </a:prstGeom>
        </p:spPr>
      </p:pic>
      <p:pic>
        <p:nvPicPr>
          <p:cNvPr name="Picture 3" id="3"/>
          <p:cNvPicPr>
            <a:picLocks noChangeAspect="true"/>
          </p:cNvPicPr>
          <p:nvPr/>
        </p:nvPicPr>
        <p:blipFill>
          <a:blip r:embed="rId3"/>
          <a:srcRect l="0" t="292" r="0" b="292"/>
          <a:stretch>
            <a:fillRect/>
          </a:stretch>
        </p:blipFill>
        <p:spPr>
          <a:xfrm flipH="false" flipV="false" rot="0">
            <a:off x="4587552" y="0"/>
            <a:ext cx="819149" cy="729748"/>
          </a:xfrm>
          <a:prstGeom prst="rect">
            <a:avLst/>
          </a:prstGeom>
        </p:spPr>
      </p:pic>
      <p:pic>
        <p:nvPicPr>
          <p:cNvPr name="Picture 4" id="4"/>
          <p:cNvPicPr>
            <a:picLocks noChangeAspect="true"/>
          </p:cNvPicPr>
          <p:nvPr/>
        </p:nvPicPr>
        <p:blipFill>
          <a:blip r:embed="rId4"/>
          <a:srcRect l="39" t="0" r="39" b="0"/>
          <a:stretch>
            <a:fillRect/>
          </a:stretch>
        </p:blipFill>
        <p:spPr>
          <a:xfrm flipH="false" flipV="false" rot="0">
            <a:off x="8126007" y="76686"/>
            <a:ext cx="1532921" cy="485156"/>
          </a:xfrm>
          <a:prstGeom prst="rect">
            <a:avLst/>
          </a:prstGeom>
        </p:spPr>
      </p:pic>
      <p:grpSp>
        <p:nvGrpSpPr>
          <p:cNvPr name="Group 5" id="5"/>
          <p:cNvGrpSpPr/>
          <p:nvPr/>
        </p:nvGrpSpPr>
        <p:grpSpPr>
          <a:xfrm rot="0">
            <a:off x="0" y="6909664"/>
            <a:ext cx="9753600" cy="295275"/>
            <a:chOff x="0" y="0"/>
            <a:chExt cx="13004800" cy="393700"/>
          </a:xfrm>
        </p:grpSpPr>
        <p:sp>
          <p:nvSpPr>
            <p:cNvPr name="Freeform 6" id="6"/>
            <p:cNvSpPr/>
            <p:nvPr/>
          </p:nvSpPr>
          <p:spPr>
            <a:xfrm>
              <a:off x="0" y="0"/>
              <a:ext cx="13004800" cy="393700"/>
            </a:xfrm>
            <a:custGeom>
              <a:avLst/>
              <a:gdLst/>
              <a:ahLst/>
              <a:cxnLst/>
              <a:rect r="r" b="b" t="t" l="l"/>
              <a:pathLst>
                <a:path h="393700" w="13004800">
                  <a:moveTo>
                    <a:pt x="0" y="393700"/>
                  </a:moveTo>
                  <a:lnTo>
                    <a:pt x="0" y="0"/>
                  </a:lnTo>
                  <a:lnTo>
                    <a:pt x="13004800" y="0"/>
                  </a:lnTo>
                  <a:lnTo>
                    <a:pt x="13004800" y="393700"/>
                  </a:lnTo>
                  <a:lnTo>
                    <a:pt x="0" y="393700"/>
                  </a:lnTo>
                  <a:close/>
                </a:path>
              </a:pathLst>
            </a:custGeom>
            <a:solidFill>
              <a:srgbClr val="FFC609"/>
            </a:solidFill>
          </p:spPr>
        </p:sp>
      </p:grpSp>
      <p:pic>
        <p:nvPicPr>
          <p:cNvPr name="Picture 7" id="7"/>
          <p:cNvPicPr>
            <a:picLocks noChangeAspect="true"/>
          </p:cNvPicPr>
          <p:nvPr/>
        </p:nvPicPr>
        <p:blipFill>
          <a:blip r:embed="rId5"/>
          <a:srcRect l="0" t="0" r="0" b="0"/>
          <a:stretch>
            <a:fillRect/>
          </a:stretch>
        </p:blipFill>
        <p:spPr>
          <a:xfrm flipH="false" flipV="false" rot="0">
            <a:off x="3518359" y="1969087"/>
            <a:ext cx="2716881" cy="4371188"/>
          </a:xfrm>
          <a:prstGeom prst="rect">
            <a:avLst/>
          </a:prstGeom>
        </p:spPr>
      </p:pic>
      <p:sp>
        <p:nvSpPr>
          <p:cNvPr name="TextBox 8" id="8"/>
          <p:cNvSpPr txBox="true"/>
          <p:nvPr/>
        </p:nvSpPr>
        <p:spPr>
          <a:xfrm rot="0">
            <a:off x="82038" y="1102312"/>
            <a:ext cx="6771005" cy="438150"/>
          </a:xfrm>
          <a:prstGeom prst="rect">
            <a:avLst/>
          </a:prstGeom>
        </p:spPr>
        <p:txBody>
          <a:bodyPr anchor="t" rtlCol="false" tIns="0" lIns="0" bIns="0" rIns="0">
            <a:spAutoFit/>
          </a:bodyPr>
          <a:lstStyle/>
          <a:p>
            <a:pPr algn="l">
              <a:lnSpc>
                <a:spcPts val="3420"/>
              </a:lnSpc>
            </a:pPr>
            <a:r>
              <a:rPr lang="en-US" sz="2850" spc="-9" u="sng">
                <a:solidFill>
                  <a:srgbClr val="593F2A"/>
                </a:solidFill>
                <a:latin typeface="Tahoma Bold"/>
              </a:rPr>
              <a:t>USER INTERFACE</a:t>
            </a:r>
          </a:p>
        </p:txBody>
      </p:sp>
      <p:sp>
        <p:nvSpPr>
          <p:cNvPr name="TextBox 9" id="9"/>
          <p:cNvSpPr txBox="true"/>
          <p:nvPr/>
        </p:nvSpPr>
        <p:spPr>
          <a:xfrm rot="0">
            <a:off x="1305925" y="2016737"/>
            <a:ext cx="1831256" cy="372745"/>
          </a:xfrm>
          <a:prstGeom prst="rect">
            <a:avLst/>
          </a:prstGeom>
        </p:spPr>
        <p:txBody>
          <a:bodyPr anchor="t" rtlCol="false" tIns="0" lIns="0" bIns="0" rIns="0">
            <a:spAutoFit/>
          </a:bodyPr>
          <a:lstStyle/>
          <a:p>
            <a:pPr algn="ctr">
              <a:lnSpc>
                <a:spcPts val="3079"/>
              </a:lnSpc>
            </a:pPr>
            <a:r>
              <a:rPr lang="en-US" sz="2199">
                <a:solidFill>
                  <a:srgbClr val="231F20"/>
                </a:solidFill>
                <a:latin typeface="Canva Sans Bold"/>
              </a:rPr>
              <a:t>HOME PAGE: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59" r="0" b="259"/>
          <a:stretch>
            <a:fillRect/>
          </a:stretch>
        </p:blipFill>
        <p:spPr>
          <a:xfrm flipH="false" flipV="false" rot="0">
            <a:off x="82038" y="70130"/>
            <a:ext cx="1295399" cy="657224"/>
          </a:xfrm>
          <a:prstGeom prst="rect">
            <a:avLst/>
          </a:prstGeom>
        </p:spPr>
      </p:pic>
      <p:pic>
        <p:nvPicPr>
          <p:cNvPr name="Picture 3" id="3"/>
          <p:cNvPicPr>
            <a:picLocks noChangeAspect="true"/>
          </p:cNvPicPr>
          <p:nvPr/>
        </p:nvPicPr>
        <p:blipFill>
          <a:blip r:embed="rId3"/>
          <a:srcRect l="0" t="292" r="0" b="292"/>
          <a:stretch>
            <a:fillRect/>
          </a:stretch>
        </p:blipFill>
        <p:spPr>
          <a:xfrm flipH="false" flipV="false" rot="0">
            <a:off x="4587552" y="0"/>
            <a:ext cx="819149" cy="729748"/>
          </a:xfrm>
          <a:prstGeom prst="rect">
            <a:avLst/>
          </a:prstGeom>
        </p:spPr>
      </p:pic>
      <p:pic>
        <p:nvPicPr>
          <p:cNvPr name="Picture 4" id="4"/>
          <p:cNvPicPr>
            <a:picLocks noChangeAspect="true"/>
          </p:cNvPicPr>
          <p:nvPr/>
        </p:nvPicPr>
        <p:blipFill>
          <a:blip r:embed="rId4"/>
          <a:srcRect l="39" t="0" r="39" b="0"/>
          <a:stretch>
            <a:fillRect/>
          </a:stretch>
        </p:blipFill>
        <p:spPr>
          <a:xfrm flipH="false" flipV="false" rot="0">
            <a:off x="8126007" y="76686"/>
            <a:ext cx="1532921" cy="485156"/>
          </a:xfrm>
          <a:prstGeom prst="rect">
            <a:avLst/>
          </a:prstGeom>
        </p:spPr>
      </p:pic>
      <p:grpSp>
        <p:nvGrpSpPr>
          <p:cNvPr name="Group 5" id="5"/>
          <p:cNvGrpSpPr/>
          <p:nvPr/>
        </p:nvGrpSpPr>
        <p:grpSpPr>
          <a:xfrm rot="0">
            <a:off x="0" y="6909664"/>
            <a:ext cx="9753600" cy="295275"/>
            <a:chOff x="0" y="0"/>
            <a:chExt cx="13004800" cy="393700"/>
          </a:xfrm>
        </p:grpSpPr>
        <p:sp>
          <p:nvSpPr>
            <p:cNvPr name="Freeform 6" id="6"/>
            <p:cNvSpPr/>
            <p:nvPr/>
          </p:nvSpPr>
          <p:spPr>
            <a:xfrm>
              <a:off x="0" y="0"/>
              <a:ext cx="13004800" cy="393700"/>
            </a:xfrm>
            <a:custGeom>
              <a:avLst/>
              <a:gdLst/>
              <a:ahLst/>
              <a:cxnLst/>
              <a:rect r="r" b="b" t="t" l="l"/>
              <a:pathLst>
                <a:path h="393700" w="13004800">
                  <a:moveTo>
                    <a:pt x="0" y="393700"/>
                  </a:moveTo>
                  <a:lnTo>
                    <a:pt x="0" y="0"/>
                  </a:lnTo>
                  <a:lnTo>
                    <a:pt x="13004800" y="0"/>
                  </a:lnTo>
                  <a:lnTo>
                    <a:pt x="13004800" y="393700"/>
                  </a:lnTo>
                  <a:lnTo>
                    <a:pt x="0" y="393700"/>
                  </a:lnTo>
                  <a:close/>
                </a:path>
              </a:pathLst>
            </a:custGeom>
            <a:solidFill>
              <a:srgbClr val="FFC609"/>
            </a:solidFill>
          </p:spPr>
        </p:sp>
      </p:grpSp>
      <p:pic>
        <p:nvPicPr>
          <p:cNvPr name="Picture 7" id="7"/>
          <p:cNvPicPr>
            <a:picLocks noChangeAspect="true"/>
          </p:cNvPicPr>
          <p:nvPr/>
        </p:nvPicPr>
        <p:blipFill>
          <a:blip r:embed="rId5"/>
          <a:srcRect l="0" t="0" r="0" b="0"/>
          <a:stretch>
            <a:fillRect/>
          </a:stretch>
        </p:blipFill>
        <p:spPr>
          <a:xfrm flipH="false" flipV="false" rot="0">
            <a:off x="731520" y="1974169"/>
            <a:ext cx="8160947" cy="4271557"/>
          </a:xfrm>
          <a:prstGeom prst="rect">
            <a:avLst/>
          </a:prstGeom>
        </p:spPr>
      </p:pic>
      <p:sp>
        <p:nvSpPr>
          <p:cNvPr name="TextBox 8" id="8"/>
          <p:cNvSpPr txBox="true"/>
          <p:nvPr/>
        </p:nvSpPr>
        <p:spPr>
          <a:xfrm rot="0">
            <a:off x="-486677" y="1023588"/>
            <a:ext cx="5893378" cy="537846"/>
          </a:xfrm>
          <a:prstGeom prst="rect">
            <a:avLst/>
          </a:prstGeom>
        </p:spPr>
        <p:txBody>
          <a:bodyPr anchor="t" rtlCol="false" tIns="0" lIns="0" bIns="0" rIns="0">
            <a:spAutoFit/>
          </a:bodyPr>
          <a:lstStyle/>
          <a:p>
            <a:pPr algn="ctr">
              <a:lnSpc>
                <a:spcPts val="4479"/>
              </a:lnSpc>
            </a:pPr>
            <a:r>
              <a:rPr lang="en-US" sz="3199">
                <a:solidFill>
                  <a:srgbClr val="593F2A"/>
                </a:solidFill>
                <a:latin typeface="Canva Sans Bold"/>
              </a:rPr>
              <a:t>SYMPTOM CHECKER: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59" r="0" b="259"/>
          <a:stretch>
            <a:fillRect/>
          </a:stretch>
        </p:blipFill>
        <p:spPr>
          <a:xfrm flipH="false" flipV="false" rot="0">
            <a:off x="82038" y="70130"/>
            <a:ext cx="1295399" cy="657224"/>
          </a:xfrm>
          <a:prstGeom prst="rect">
            <a:avLst/>
          </a:prstGeom>
        </p:spPr>
      </p:pic>
      <p:pic>
        <p:nvPicPr>
          <p:cNvPr name="Picture 3" id="3"/>
          <p:cNvPicPr>
            <a:picLocks noChangeAspect="true"/>
          </p:cNvPicPr>
          <p:nvPr/>
        </p:nvPicPr>
        <p:blipFill>
          <a:blip r:embed="rId3"/>
          <a:srcRect l="39" t="0" r="39" b="0"/>
          <a:stretch>
            <a:fillRect/>
          </a:stretch>
        </p:blipFill>
        <p:spPr>
          <a:xfrm flipH="false" flipV="false" rot="0">
            <a:off x="8126007" y="76686"/>
            <a:ext cx="1532921" cy="485156"/>
          </a:xfrm>
          <a:prstGeom prst="rect">
            <a:avLst/>
          </a:prstGeom>
        </p:spPr>
      </p:pic>
      <p:pic>
        <p:nvPicPr>
          <p:cNvPr name="Picture 4" id="4"/>
          <p:cNvPicPr>
            <a:picLocks noChangeAspect="true"/>
          </p:cNvPicPr>
          <p:nvPr/>
        </p:nvPicPr>
        <p:blipFill>
          <a:blip r:embed="rId4"/>
          <a:srcRect l="0" t="292" r="0" b="292"/>
          <a:stretch>
            <a:fillRect/>
          </a:stretch>
        </p:blipFill>
        <p:spPr>
          <a:xfrm flipH="false" flipV="false" rot="0">
            <a:off x="4587552" y="0"/>
            <a:ext cx="819149" cy="729748"/>
          </a:xfrm>
          <a:prstGeom prst="rect">
            <a:avLst/>
          </a:prstGeom>
        </p:spPr>
      </p:pic>
      <p:grpSp>
        <p:nvGrpSpPr>
          <p:cNvPr name="Group 5" id="5"/>
          <p:cNvGrpSpPr/>
          <p:nvPr/>
        </p:nvGrpSpPr>
        <p:grpSpPr>
          <a:xfrm rot="0">
            <a:off x="0" y="6909664"/>
            <a:ext cx="9753600" cy="295275"/>
            <a:chOff x="0" y="0"/>
            <a:chExt cx="13004800" cy="393700"/>
          </a:xfrm>
        </p:grpSpPr>
        <p:sp>
          <p:nvSpPr>
            <p:cNvPr name="Freeform 6" id="6"/>
            <p:cNvSpPr/>
            <p:nvPr/>
          </p:nvSpPr>
          <p:spPr>
            <a:xfrm>
              <a:off x="0" y="0"/>
              <a:ext cx="13004800" cy="393700"/>
            </a:xfrm>
            <a:custGeom>
              <a:avLst/>
              <a:gdLst/>
              <a:ahLst/>
              <a:cxnLst/>
              <a:rect r="r" b="b" t="t" l="l"/>
              <a:pathLst>
                <a:path h="393700" w="13004800">
                  <a:moveTo>
                    <a:pt x="0" y="393700"/>
                  </a:moveTo>
                  <a:lnTo>
                    <a:pt x="0" y="0"/>
                  </a:lnTo>
                  <a:lnTo>
                    <a:pt x="13004800" y="0"/>
                  </a:lnTo>
                  <a:lnTo>
                    <a:pt x="13004800" y="393700"/>
                  </a:lnTo>
                  <a:lnTo>
                    <a:pt x="0" y="393700"/>
                  </a:lnTo>
                  <a:close/>
                </a:path>
              </a:pathLst>
            </a:custGeom>
            <a:solidFill>
              <a:srgbClr val="FFC609"/>
            </a:solidFill>
          </p:spPr>
        </p:sp>
      </p:grpSp>
      <p:pic>
        <p:nvPicPr>
          <p:cNvPr name="Picture 7" id="7"/>
          <p:cNvPicPr>
            <a:picLocks noChangeAspect="true"/>
          </p:cNvPicPr>
          <p:nvPr/>
        </p:nvPicPr>
        <p:blipFill>
          <a:blip r:embed="rId5"/>
          <a:srcRect l="0" t="0" r="0" b="0"/>
          <a:stretch>
            <a:fillRect/>
          </a:stretch>
        </p:blipFill>
        <p:spPr>
          <a:xfrm flipH="false" flipV="false" rot="0">
            <a:off x="630907" y="1890034"/>
            <a:ext cx="8472736" cy="4447432"/>
          </a:xfrm>
          <a:prstGeom prst="rect">
            <a:avLst/>
          </a:prstGeom>
        </p:spPr>
      </p:pic>
      <p:sp>
        <p:nvSpPr>
          <p:cNvPr name="TextBox 8" id="8"/>
          <p:cNvSpPr txBox="true"/>
          <p:nvPr/>
        </p:nvSpPr>
        <p:spPr>
          <a:xfrm rot="0">
            <a:off x="148713" y="1023588"/>
            <a:ext cx="5893378" cy="537846"/>
          </a:xfrm>
          <a:prstGeom prst="rect">
            <a:avLst/>
          </a:prstGeom>
        </p:spPr>
        <p:txBody>
          <a:bodyPr anchor="t" rtlCol="false" tIns="0" lIns="0" bIns="0" rIns="0">
            <a:spAutoFit/>
          </a:bodyPr>
          <a:lstStyle/>
          <a:p>
            <a:pPr algn="ctr">
              <a:lnSpc>
                <a:spcPts val="4479"/>
              </a:lnSpc>
            </a:pPr>
            <a:r>
              <a:rPr lang="en-US" sz="3199">
                <a:solidFill>
                  <a:srgbClr val="593F2A"/>
                </a:solidFill>
                <a:latin typeface="Canva Sans Bold"/>
              </a:rPr>
              <a:t>SYMPTOM CHECKER RESULT: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DAFdNFDx_2c</dc:identifier>
  <dcterms:modified xsi:type="dcterms:W3CDTF">2011-08-01T06:04:30Z</dcterms:modified>
  <cp:revision>1</cp:revision>
  <dc:title>Copy of Diagnosis360.pptx</dc:title>
</cp:coreProperties>
</file>